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handoutMasterIdLst>
    <p:handoutMasterId r:id="rId14"/>
  </p:handoutMasterIdLst>
  <p:sldIdLst>
    <p:sldId id="256" r:id="rId2"/>
    <p:sldId id="364" r:id="rId3"/>
    <p:sldId id="411" r:id="rId4"/>
    <p:sldId id="413" r:id="rId5"/>
    <p:sldId id="414" r:id="rId6"/>
    <p:sldId id="415" r:id="rId7"/>
    <p:sldId id="419" r:id="rId8"/>
    <p:sldId id="417" r:id="rId9"/>
    <p:sldId id="418" r:id="rId10"/>
    <p:sldId id="421" r:id="rId11"/>
    <p:sldId id="420" r:id="rId12"/>
  </p:sldIdLst>
  <p:sldSz cx="9144000" cy="6858000" type="screen4x3"/>
  <p:notesSz cx="6797675" cy="9928225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28F905"/>
    <a:srgbClr val="EAEAEA"/>
    <a:srgbClr val="FFFFCC"/>
    <a:srgbClr val="FFCCCC"/>
    <a:srgbClr val="66FF66"/>
    <a:srgbClr val="EFD621"/>
    <a:srgbClr val="DF8C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01" autoAdjust="0"/>
    <p:restoredTop sz="95733" autoAdjust="0"/>
  </p:normalViewPr>
  <p:slideViewPr>
    <p:cSldViewPr>
      <p:cViewPr varScale="1">
        <p:scale>
          <a:sx n="86" d="100"/>
          <a:sy n="86" d="100"/>
        </p:scale>
        <p:origin x="100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6064" cy="497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23" tIns="46011" rIns="92023" bIns="4601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406" y="1"/>
            <a:ext cx="2947166" cy="497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23" tIns="46011" rIns="92023" bIns="4601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784"/>
            <a:ext cx="2946064" cy="497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23" tIns="46011" rIns="92023" bIns="4601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406" y="9429784"/>
            <a:ext cx="2947166" cy="497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23" tIns="46011" rIns="92023" bIns="4601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62D0B4A-7C2E-4BD8-B249-C3DB72BE32E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6064" cy="497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39" tIns="46020" rIns="92039" bIns="460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406" y="1"/>
            <a:ext cx="2947166" cy="497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39" tIns="46020" rIns="92039" bIns="460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62525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1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8336" y="4715443"/>
            <a:ext cx="5441006" cy="4467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39" tIns="46020" rIns="92039" bIns="460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51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784"/>
            <a:ext cx="2946064" cy="497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39" tIns="46020" rIns="92039" bIns="460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51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406" y="9429784"/>
            <a:ext cx="2947166" cy="497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39" tIns="46020" rIns="92039" bIns="460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BA915E0-7E6A-4EE4-B8D6-1428310F2DE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B7373-74FC-4051-9CBC-14487639BAB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A1758-F7C0-4785-8E0A-20EEF1E96CE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DD191-B762-46C6-8B85-90956C72034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0FB37-791D-460B-B000-A13A7083DA0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BB7DCC-3E21-4A7D-993F-E36112C90E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92E2A-C2AF-4BC9-8D90-DC36444DB0D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33122-E7B8-4AC6-805D-06E61315BA2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9CB93-D6C3-41E0-91E0-742750F40A1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28654-C4A8-49D4-929C-E632D0FCAAB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30EFC-4A68-4C1F-8732-F03795C479B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C105FB-AE25-4C05-8483-BECEA3F1D9F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33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29DCF3E-398A-4656-877A-7CB1E6B6E77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2988" y="1052513"/>
            <a:ext cx="7127875" cy="1008062"/>
          </a:xfrm>
        </p:spPr>
        <p:txBody>
          <a:bodyPr/>
          <a:lstStyle/>
          <a:p>
            <a:pPr eaLnBrk="1" hangingPunct="1"/>
            <a:r>
              <a:rPr lang="fr-FR" sz="2400"/>
              <a:t>PLAN DE MISE EN ACCESSIBILITE </a:t>
            </a:r>
            <a:br>
              <a:rPr lang="fr-FR" sz="2400"/>
            </a:br>
            <a:r>
              <a:rPr lang="fr-FR" sz="2400"/>
              <a:t>DE LA VOIRIE ET DES ESPACES PUBLICS </a:t>
            </a:r>
            <a:br>
              <a:rPr lang="fr-FR" sz="2400"/>
            </a:br>
            <a:r>
              <a:rPr lang="fr-FR" sz="2400"/>
              <a:t>(P.A.V.E.)</a:t>
            </a:r>
            <a:endParaRPr lang="fr-FR" sz="1800"/>
          </a:p>
        </p:txBody>
      </p:sp>
      <p:pic>
        <p:nvPicPr>
          <p:cNvPr id="2052" name="Picture 8" descr="Bandeau PMR1"/>
          <p:cNvPicPr>
            <a:picLocks noChangeAspect="1" noChangeArrowheads="1"/>
          </p:cNvPicPr>
          <p:nvPr/>
        </p:nvPicPr>
        <p:blipFill>
          <a:blip r:embed="rId2" cstate="print"/>
          <a:srcRect r="38414"/>
          <a:stretch>
            <a:fillRect/>
          </a:stretch>
        </p:blipFill>
        <p:spPr bwMode="auto">
          <a:xfrm>
            <a:off x="1936750" y="3716338"/>
            <a:ext cx="5372100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9" descr="Bandeau PMR1"/>
          <p:cNvPicPr>
            <a:picLocks noChangeAspect="1" noChangeArrowheads="1"/>
          </p:cNvPicPr>
          <p:nvPr/>
        </p:nvPicPr>
        <p:blipFill>
          <a:blip r:embed="rId2" cstate="print"/>
          <a:srcRect l="61572"/>
          <a:stretch>
            <a:fillRect/>
          </a:stretch>
        </p:blipFill>
        <p:spPr bwMode="auto">
          <a:xfrm>
            <a:off x="2947988" y="5157788"/>
            <a:ext cx="3352800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ZoneTexte 5"/>
          <p:cNvSpPr txBox="1">
            <a:spLocks noChangeArrowheads="1"/>
          </p:cNvSpPr>
          <p:nvPr/>
        </p:nvSpPr>
        <p:spPr bwMode="auto">
          <a:xfrm>
            <a:off x="6732240" y="6453188"/>
            <a:ext cx="23038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/>
              <a:t>Jeudi 21 septembre 2017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45405"/>
            <a:ext cx="899592" cy="76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1042988" cy="6858000"/>
          </a:xfrm>
          <a:prstGeom prst="rect">
            <a:avLst/>
          </a:prstGeom>
          <a:solidFill>
            <a:srgbClr val="542A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0" y="-25400"/>
            <a:ext cx="8243888" cy="1006475"/>
          </a:xfrm>
          <a:prstGeom prst="roundRect">
            <a:avLst>
              <a:gd name="adj" fmla="val 16667"/>
            </a:avLst>
          </a:prstGeom>
          <a:solidFill>
            <a:srgbClr val="542A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9222" name="Rectangle 27"/>
          <p:cNvSpPr>
            <a:spLocks noChangeArrowheads="1"/>
          </p:cNvSpPr>
          <p:nvPr/>
        </p:nvSpPr>
        <p:spPr bwMode="auto">
          <a:xfrm>
            <a:off x="1042988" y="131291"/>
            <a:ext cx="6769372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fr-FR" sz="2700" dirty="0">
                <a:solidFill>
                  <a:schemeClr val="bg1"/>
                </a:solidFill>
              </a:rPr>
              <a:t>Exemple de réalisation</a:t>
            </a:r>
            <a:endParaRPr lang="fr-FR" sz="2100" dirty="0">
              <a:solidFill>
                <a:schemeClr val="bg1"/>
              </a:solidFill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5405"/>
            <a:ext cx="899592" cy="76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0"/>
          <p:cNvSpPr txBox="1"/>
          <p:nvPr/>
        </p:nvSpPr>
        <p:spPr>
          <a:xfrm>
            <a:off x="1907704" y="197954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Avant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6372200" y="197954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Après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B39776E-A66C-4B75-B2B5-2765F3C4D4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076" t="18500" r="14562" b="8420"/>
          <a:stretch/>
        </p:blipFill>
        <p:spPr>
          <a:xfrm>
            <a:off x="143508" y="2636912"/>
            <a:ext cx="4320480" cy="301913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DC7B0D9-3E9D-46AF-81AF-BF185C3DFA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964" y="2636912"/>
            <a:ext cx="4025508" cy="3019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067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1042988" cy="6858000"/>
          </a:xfrm>
          <a:prstGeom prst="rect">
            <a:avLst/>
          </a:prstGeom>
          <a:solidFill>
            <a:srgbClr val="542A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0" y="-25400"/>
            <a:ext cx="8243888" cy="1006475"/>
          </a:xfrm>
          <a:prstGeom prst="roundRect">
            <a:avLst>
              <a:gd name="adj" fmla="val 16667"/>
            </a:avLst>
          </a:prstGeom>
          <a:solidFill>
            <a:srgbClr val="542A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9222" name="Rectangle 27"/>
          <p:cNvSpPr>
            <a:spLocks noChangeArrowheads="1"/>
          </p:cNvSpPr>
          <p:nvPr/>
        </p:nvSpPr>
        <p:spPr bwMode="auto">
          <a:xfrm>
            <a:off x="1042988" y="203200"/>
            <a:ext cx="525780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fr-FR" sz="2700" dirty="0">
                <a:solidFill>
                  <a:schemeClr val="bg1"/>
                </a:solidFill>
              </a:rPr>
              <a:t>Objectifs pour l’année 2018</a:t>
            </a:r>
            <a:endParaRPr lang="fr-FR" sz="2100" dirty="0">
              <a:solidFill>
                <a:schemeClr val="bg1"/>
              </a:solidFill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5405"/>
            <a:ext cx="899592" cy="76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print"/>
          <a:srcRect l="9051" t="19760" r="27950" b="10941"/>
          <a:stretch>
            <a:fillRect/>
          </a:stretch>
        </p:blipFill>
        <p:spPr bwMode="auto">
          <a:xfrm>
            <a:off x="1187624" y="1196752"/>
            <a:ext cx="7750669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Ellipse 9"/>
          <p:cNvSpPr/>
          <p:nvPr/>
        </p:nvSpPr>
        <p:spPr>
          <a:xfrm rot="712810">
            <a:off x="4720658" y="2318112"/>
            <a:ext cx="410980" cy="99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/>
        </p:nvSpPr>
        <p:spPr>
          <a:xfrm rot="1341264">
            <a:off x="2035277" y="2984239"/>
            <a:ext cx="709712" cy="9743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/>
          <p:cNvSpPr/>
          <p:nvPr/>
        </p:nvSpPr>
        <p:spPr>
          <a:xfrm rot="19670996">
            <a:off x="6941866" y="3228920"/>
            <a:ext cx="424581" cy="1723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/>
          <p:cNvSpPr/>
          <p:nvPr/>
        </p:nvSpPr>
        <p:spPr>
          <a:xfrm rot="17592997">
            <a:off x="6275640" y="3220682"/>
            <a:ext cx="286856" cy="941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/>
          <p:cNvSpPr/>
          <p:nvPr/>
        </p:nvSpPr>
        <p:spPr>
          <a:xfrm rot="906928">
            <a:off x="7480693" y="2628647"/>
            <a:ext cx="746693" cy="933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/>
        </p:nvSpPr>
        <p:spPr>
          <a:xfrm rot="2504871">
            <a:off x="7310148" y="4089317"/>
            <a:ext cx="279431" cy="1268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/>
          <p:cNvSpPr/>
          <p:nvPr/>
        </p:nvSpPr>
        <p:spPr>
          <a:xfrm rot="2504871">
            <a:off x="7046059" y="5684817"/>
            <a:ext cx="318548" cy="2639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/>
          <p:cNvSpPr/>
          <p:nvPr/>
        </p:nvSpPr>
        <p:spPr>
          <a:xfrm rot="4284340">
            <a:off x="2608510" y="5645752"/>
            <a:ext cx="329671" cy="11417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/>
          <p:cNvSpPr/>
          <p:nvPr/>
        </p:nvSpPr>
        <p:spPr>
          <a:xfrm rot="1551965">
            <a:off x="5057987" y="4924208"/>
            <a:ext cx="498739" cy="917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21"/>
          <p:cNvSpPr txBox="1"/>
          <p:nvPr/>
        </p:nvSpPr>
        <p:spPr>
          <a:xfrm>
            <a:off x="5364088" y="980728"/>
            <a:ext cx="1728192" cy="261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dirty="0">
                <a:solidFill>
                  <a:srgbClr val="FF0000"/>
                </a:solidFill>
              </a:rPr>
              <a:t>rue Ravel</a:t>
            </a:r>
          </a:p>
        </p:txBody>
      </p:sp>
      <p:sp>
        <p:nvSpPr>
          <p:cNvPr id="24" name="Forme libre 31">
            <a:extLst>
              <a:ext uri="{FF2B5EF4-FFF2-40B4-BE49-F238E27FC236}">
                <a16:creationId xmlns:a16="http://schemas.microsoft.com/office/drawing/2014/main" id="{3A337A80-07FF-433E-AEEF-5CAC795A89FA}"/>
              </a:ext>
            </a:extLst>
          </p:cNvPr>
          <p:cNvSpPr/>
          <p:nvPr/>
        </p:nvSpPr>
        <p:spPr>
          <a:xfrm>
            <a:off x="4735286" y="2601686"/>
            <a:ext cx="3005066" cy="3059562"/>
          </a:xfrm>
          <a:custGeom>
            <a:avLst/>
            <a:gdLst>
              <a:gd name="connsiteX0" fmla="*/ 2645228 w 3026228"/>
              <a:gd name="connsiteY0" fmla="*/ 402771 h 3102428"/>
              <a:gd name="connsiteX1" fmla="*/ 1338943 w 3026228"/>
              <a:gd name="connsiteY1" fmla="*/ 0 h 3102428"/>
              <a:gd name="connsiteX2" fmla="*/ 1240971 w 3026228"/>
              <a:gd name="connsiteY2" fmla="*/ 174171 h 3102428"/>
              <a:gd name="connsiteX3" fmla="*/ 1045028 w 3026228"/>
              <a:gd name="connsiteY3" fmla="*/ 555171 h 3102428"/>
              <a:gd name="connsiteX4" fmla="*/ 859971 w 3026228"/>
              <a:gd name="connsiteY4" fmla="*/ 1012371 h 3102428"/>
              <a:gd name="connsiteX5" fmla="*/ 446314 w 3026228"/>
              <a:gd name="connsiteY5" fmla="*/ 1436914 h 3102428"/>
              <a:gd name="connsiteX6" fmla="*/ 304800 w 3026228"/>
              <a:gd name="connsiteY6" fmla="*/ 1774371 h 3102428"/>
              <a:gd name="connsiteX7" fmla="*/ 0 w 3026228"/>
              <a:gd name="connsiteY7" fmla="*/ 2449285 h 3102428"/>
              <a:gd name="connsiteX8" fmla="*/ 1328057 w 3026228"/>
              <a:gd name="connsiteY8" fmla="*/ 3058885 h 3102428"/>
              <a:gd name="connsiteX9" fmla="*/ 2002971 w 3026228"/>
              <a:gd name="connsiteY9" fmla="*/ 3102428 h 3102428"/>
              <a:gd name="connsiteX10" fmla="*/ 2743200 w 3026228"/>
              <a:gd name="connsiteY10" fmla="*/ 3069771 h 3102428"/>
              <a:gd name="connsiteX11" fmla="*/ 2884714 w 3026228"/>
              <a:gd name="connsiteY11" fmla="*/ 2307771 h 3102428"/>
              <a:gd name="connsiteX12" fmla="*/ 3026228 w 3026228"/>
              <a:gd name="connsiteY12" fmla="*/ 1828800 h 3102428"/>
              <a:gd name="connsiteX13" fmla="*/ 2884714 w 3026228"/>
              <a:gd name="connsiteY13" fmla="*/ 1338943 h 3102428"/>
              <a:gd name="connsiteX14" fmla="*/ 2645228 w 3026228"/>
              <a:gd name="connsiteY14" fmla="*/ 402771 h 3102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026228" h="3102428">
                <a:moveTo>
                  <a:pt x="2645228" y="402771"/>
                </a:moveTo>
                <a:lnTo>
                  <a:pt x="1338943" y="0"/>
                </a:lnTo>
                <a:lnTo>
                  <a:pt x="1240971" y="174171"/>
                </a:lnTo>
                <a:lnTo>
                  <a:pt x="1045028" y="555171"/>
                </a:lnTo>
                <a:lnTo>
                  <a:pt x="859971" y="1012371"/>
                </a:lnTo>
                <a:lnTo>
                  <a:pt x="446314" y="1436914"/>
                </a:lnTo>
                <a:lnTo>
                  <a:pt x="304800" y="1774371"/>
                </a:lnTo>
                <a:lnTo>
                  <a:pt x="0" y="2449285"/>
                </a:lnTo>
                <a:lnTo>
                  <a:pt x="1328057" y="3058885"/>
                </a:lnTo>
                <a:lnTo>
                  <a:pt x="2002971" y="3102428"/>
                </a:lnTo>
                <a:lnTo>
                  <a:pt x="2743200" y="3069771"/>
                </a:lnTo>
                <a:lnTo>
                  <a:pt x="2884714" y="2307771"/>
                </a:lnTo>
                <a:lnTo>
                  <a:pt x="3026228" y="1828800"/>
                </a:lnTo>
                <a:lnTo>
                  <a:pt x="2884714" y="1338943"/>
                </a:lnTo>
                <a:lnTo>
                  <a:pt x="2645228" y="402771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298EF0E1-05FC-4CDE-A7A3-D63E3D011ECF}"/>
              </a:ext>
            </a:extLst>
          </p:cNvPr>
          <p:cNvSpPr/>
          <p:nvPr/>
        </p:nvSpPr>
        <p:spPr>
          <a:xfrm rot="1341264">
            <a:off x="2104454" y="3647965"/>
            <a:ext cx="435646" cy="2101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FF537C5D-555A-4DF1-9C09-1AE8DF017651}"/>
              </a:ext>
            </a:extLst>
          </p:cNvPr>
          <p:cNvSpPr txBox="1"/>
          <p:nvPr/>
        </p:nvSpPr>
        <p:spPr>
          <a:xfrm>
            <a:off x="5636799" y="6479758"/>
            <a:ext cx="1728192" cy="261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dirty="0">
                <a:solidFill>
                  <a:srgbClr val="FF0000"/>
                </a:solidFill>
              </a:rPr>
              <a:t>rue des Primevères</a:t>
            </a: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4285862D-E630-4FB8-A5C1-89A19C67B0C1}"/>
              </a:ext>
            </a:extLst>
          </p:cNvPr>
          <p:cNvSpPr/>
          <p:nvPr/>
        </p:nvSpPr>
        <p:spPr>
          <a:xfrm rot="5579794">
            <a:off x="942099" y="5909223"/>
            <a:ext cx="435646" cy="2101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7501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1042988" cy="6858000"/>
          </a:xfrm>
          <a:prstGeom prst="rect">
            <a:avLst/>
          </a:prstGeom>
          <a:solidFill>
            <a:srgbClr val="542A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0" y="-25400"/>
            <a:ext cx="8243888" cy="1006475"/>
          </a:xfrm>
          <a:prstGeom prst="roundRect">
            <a:avLst>
              <a:gd name="adj" fmla="val 16667"/>
            </a:avLst>
          </a:prstGeom>
          <a:solidFill>
            <a:srgbClr val="542A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1270" name="Rectangle 172"/>
          <p:cNvSpPr>
            <a:spLocks noChangeArrowheads="1"/>
          </p:cNvSpPr>
          <p:nvPr/>
        </p:nvSpPr>
        <p:spPr bwMode="auto">
          <a:xfrm>
            <a:off x="1042988" y="222250"/>
            <a:ext cx="741680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fr-FR" sz="2700" dirty="0">
                <a:solidFill>
                  <a:schemeClr val="bg1"/>
                </a:solidFill>
              </a:rPr>
              <a:t>Objectifs poursuivis</a:t>
            </a:r>
            <a:endParaRPr lang="fr-FR" sz="2100" dirty="0">
              <a:solidFill>
                <a:schemeClr val="bg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332557" y="2710949"/>
            <a:ext cx="7127875" cy="183127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fr-FR" dirty="0"/>
              <a:t>Poursuite des actions thématiques (passages piétons, stationnement, mobilier) dans le cadre du budget alloué à l’accessibilité.</a:t>
            </a:r>
          </a:p>
          <a:p>
            <a:pPr algn="just">
              <a:defRPr/>
            </a:pPr>
            <a:r>
              <a:rPr lang="fr-FR" dirty="0"/>
              <a:t>Mise aux normes d’accessibilité de l’espace public dans le cadre de réaménagements complets (programme de voirie)</a:t>
            </a:r>
          </a:p>
          <a:p>
            <a:pPr marL="985838" indent="-273050" algn="just">
              <a:spcBef>
                <a:spcPts val="600"/>
              </a:spcBef>
              <a:defRPr/>
            </a:pPr>
            <a:endParaRPr lang="fr-FR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5405"/>
            <a:ext cx="899592" cy="76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1042988" cy="6858000"/>
          </a:xfrm>
          <a:prstGeom prst="rect">
            <a:avLst/>
          </a:prstGeom>
          <a:solidFill>
            <a:srgbClr val="542A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0" y="-25400"/>
            <a:ext cx="8243888" cy="1006475"/>
          </a:xfrm>
          <a:prstGeom prst="roundRect">
            <a:avLst>
              <a:gd name="adj" fmla="val 16667"/>
            </a:avLst>
          </a:prstGeom>
          <a:solidFill>
            <a:srgbClr val="542A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9222" name="Rectangle 27"/>
          <p:cNvSpPr>
            <a:spLocks noChangeArrowheads="1"/>
          </p:cNvSpPr>
          <p:nvPr/>
        </p:nvSpPr>
        <p:spPr bwMode="auto">
          <a:xfrm>
            <a:off x="1042988" y="131291"/>
            <a:ext cx="6769372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fr-FR" sz="2700" dirty="0">
                <a:solidFill>
                  <a:schemeClr val="bg1"/>
                </a:solidFill>
              </a:rPr>
              <a:t>Réalisations pour les années 2016 et 2017</a:t>
            </a:r>
            <a:endParaRPr lang="fr-FR" sz="2100" dirty="0">
              <a:solidFill>
                <a:schemeClr val="bg1"/>
              </a:solidFill>
            </a:endParaRPr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 cstate="print"/>
          <a:srcRect l="9051" t="19760" r="27950" b="10941"/>
          <a:stretch>
            <a:fillRect/>
          </a:stretch>
        </p:blipFill>
        <p:spPr bwMode="auto">
          <a:xfrm>
            <a:off x="1115616" y="1052736"/>
            <a:ext cx="7960157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Forme libre 31"/>
          <p:cNvSpPr/>
          <p:nvPr/>
        </p:nvSpPr>
        <p:spPr>
          <a:xfrm>
            <a:off x="4735286" y="2601686"/>
            <a:ext cx="3005066" cy="3059562"/>
          </a:xfrm>
          <a:custGeom>
            <a:avLst/>
            <a:gdLst>
              <a:gd name="connsiteX0" fmla="*/ 2645228 w 3026228"/>
              <a:gd name="connsiteY0" fmla="*/ 402771 h 3102428"/>
              <a:gd name="connsiteX1" fmla="*/ 1338943 w 3026228"/>
              <a:gd name="connsiteY1" fmla="*/ 0 h 3102428"/>
              <a:gd name="connsiteX2" fmla="*/ 1240971 w 3026228"/>
              <a:gd name="connsiteY2" fmla="*/ 174171 h 3102428"/>
              <a:gd name="connsiteX3" fmla="*/ 1045028 w 3026228"/>
              <a:gd name="connsiteY3" fmla="*/ 555171 h 3102428"/>
              <a:gd name="connsiteX4" fmla="*/ 859971 w 3026228"/>
              <a:gd name="connsiteY4" fmla="*/ 1012371 h 3102428"/>
              <a:gd name="connsiteX5" fmla="*/ 446314 w 3026228"/>
              <a:gd name="connsiteY5" fmla="*/ 1436914 h 3102428"/>
              <a:gd name="connsiteX6" fmla="*/ 304800 w 3026228"/>
              <a:gd name="connsiteY6" fmla="*/ 1774371 h 3102428"/>
              <a:gd name="connsiteX7" fmla="*/ 0 w 3026228"/>
              <a:gd name="connsiteY7" fmla="*/ 2449285 h 3102428"/>
              <a:gd name="connsiteX8" fmla="*/ 1328057 w 3026228"/>
              <a:gd name="connsiteY8" fmla="*/ 3058885 h 3102428"/>
              <a:gd name="connsiteX9" fmla="*/ 2002971 w 3026228"/>
              <a:gd name="connsiteY9" fmla="*/ 3102428 h 3102428"/>
              <a:gd name="connsiteX10" fmla="*/ 2743200 w 3026228"/>
              <a:gd name="connsiteY10" fmla="*/ 3069771 h 3102428"/>
              <a:gd name="connsiteX11" fmla="*/ 2884714 w 3026228"/>
              <a:gd name="connsiteY11" fmla="*/ 2307771 h 3102428"/>
              <a:gd name="connsiteX12" fmla="*/ 3026228 w 3026228"/>
              <a:gd name="connsiteY12" fmla="*/ 1828800 h 3102428"/>
              <a:gd name="connsiteX13" fmla="*/ 2884714 w 3026228"/>
              <a:gd name="connsiteY13" fmla="*/ 1338943 h 3102428"/>
              <a:gd name="connsiteX14" fmla="*/ 2645228 w 3026228"/>
              <a:gd name="connsiteY14" fmla="*/ 402771 h 3102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026228" h="3102428">
                <a:moveTo>
                  <a:pt x="2645228" y="402771"/>
                </a:moveTo>
                <a:lnTo>
                  <a:pt x="1338943" y="0"/>
                </a:lnTo>
                <a:lnTo>
                  <a:pt x="1240971" y="174171"/>
                </a:lnTo>
                <a:lnTo>
                  <a:pt x="1045028" y="555171"/>
                </a:lnTo>
                <a:lnTo>
                  <a:pt x="859971" y="1012371"/>
                </a:lnTo>
                <a:lnTo>
                  <a:pt x="446314" y="1436914"/>
                </a:lnTo>
                <a:lnTo>
                  <a:pt x="304800" y="1774371"/>
                </a:lnTo>
                <a:lnTo>
                  <a:pt x="0" y="2449285"/>
                </a:lnTo>
                <a:lnTo>
                  <a:pt x="1328057" y="3058885"/>
                </a:lnTo>
                <a:lnTo>
                  <a:pt x="2002971" y="3102428"/>
                </a:lnTo>
                <a:lnTo>
                  <a:pt x="2743200" y="3069771"/>
                </a:lnTo>
                <a:lnTo>
                  <a:pt x="2884714" y="2307771"/>
                </a:lnTo>
                <a:lnTo>
                  <a:pt x="3026228" y="1828800"/>
                </a:lnTo>
                <a:lnTo>
                  <a:pt x="2884714" y="1338943"/>
                </a:lnTo>
                <a:lnTo>
                  <a:pt x="2645228" y="402771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45405"/>
            <a:ext cx="899592" cy="76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ZoneTexte 32"/>
          <p:cNvSpPr txBox="1"/>
          <p:nvPr/>
        </p:nvSpPr>
        <p:spPr>
          <a:xfrm>
            <a:off x="467544" y="2027904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FF0000"/>
                </a:solidFill>
              </a:rPr>
              <a:t>2017</a:t>
            </a:r>
          </a:p>
        </p:txBody>
      </p:sp>
      <p:sp>
        <p:nvSpPr>
          <p:cNvPr id="34" name="Ellipse 33"/>
          <p:cNvSpPr/>
          <p:nvPr/>
        </p:nvSpPr>
        <p:spPr>
          <a:xfrm>
            <a:off x="198786" y="2137050"/>
            <a:ext cx="222622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ZoneTexte 34"/>
          <p:cNvSpPr txBox="1"/>
          <p:nvPr/>
        </p:nvSpPr>
        <p:spPr>
          <a:xfrm>
            <a:off x="467544" y="2514382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0B0F0"/>
                </a:solidFill>
              </a:rPr>
              <a:t>2016</a:t>
            </a:r>
          </a:p>
        </p:txBody>
      </p:sp>
      <p:sp>
        <p:nvSpPr>
          <p:cNvPr id="36" name="Ellipse 35"/>
          <p:cNvSpPr/>
          <p:nvPr/>
        </p:nvSpPr>
        <p:spPr>
          <a:xfrm>
            <a:off x="201284" y="2605144"/>
            <a:ext cx="222622" cy="144016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llipse 36"/>
          <p:cNvSpPr/>
          <p:nvPr/>
        </p:nvSpPr>
        <p:spPr>
          <a:xfrm rot="17658610">
            <a:off x="2745984" y="3235082"/>
            <a:ext cx="1016434" cy="168192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/>
          <p:cNvSpPr/>
          <p:nvPr/>
        </p:nvSpPr>
        <p:spPr>
          <a:xfrm rot="17658610">
            <a:off x="2902837" y="6176893"/>
            <a:ext cx="746037" cy="137076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ZoneTexte 41"/>
          <p:cNvSpPr txBox="1"/>
          <p:nvPr/>
        </p:nvSpPr>
        <p:spPr>
          <a:xfrm>
            <a:off x="6516216" y="6567155"/>
            <a:ext cx="1656184" cy="246221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solidFill>
                  <a:srgbClr val="00B0F0"/>
                </a:solidFill>
              </a:rPr>
              <a:t>+ rue Michelet</a:t>
            </a:r>
          </a:p>
        </p:txBody>
      </p:sp>
      <p:sp>
        <p:nvSpPr>
          <p:cNvPr id="43" name="Ellipse 42"/>
          <p:cNvSpPr/>
          <p:nvPr/>
        </p:nvSpPr>
        <p:spPr>
          <a:xfrm rot="19421492">
            <a:off x="6170628" y="6378811"/>
            <a:ext cx="691173" cy="16185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/>
          <p:cNvSpPr/>
          <p:nvPr/>
        </p:nvSpPr>
        <p:spPr>
          <a:xfrm rot="18059499">
            <a:off x="5025872" y="4867649"/>
            <a:ext cx="746037" cy="137076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/>
          <p:cNvSpPr/>
          <p:nvPr/>
        </p:nvSpPr>
        <p:spPr>
          <a:xfrm rot="18166886">
            <a:off x="6575451" y="4461672"/>
            <a:ext cx="1105994" cy="112332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/>
          <p:cNvSpPr/>
          <p:nvPr/>
        </p:nvSpPr>
        <p:spPr>
          <a:xfrm rot="273015">
            <a:off x="8869216" y="4935312"/>
            <a:ext cx="306307" cy="13793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/>
          <p:cNvSpPr/>
          <p:nvPr/>
        </p:nvSpPr>
        <p:spPr>
          <a:xfrm rot="1747315">
            <a:off x="6428220" y="4463843"/>
            <a:ext cx="160855" cy="4571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/>
          <p:cNvSpPr/>
          <p:nvPr/>
        </p:nvSpPr>
        <p:spPr>
          <a:xfrm rot="273015">
            <a:off x="6668780" y="1312499"/>
            <a:ext cx="709521" cy="78863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/>
          <p:cNvSpPr/>
          <p:nvPr/>
        </p:nvSpPr>
        <p:spPr>
          <a:xfrm rot="273015">
            <a:off x="6233217" y="1922474"/>
            <a:ext cx="147503" cy="132732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/>
          <p:cNvSpPr/>
          <p:nvPr/>
        </p:nvSpPr>
        <p:spPr>
          <a:xfrm rot="2929013">
            <a:off x="6566444" y="4335204"/>
            <a:ext cx="164731" cy="47075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4E494571-3D52-4D47-8030-0806C9E9AFBC}"/>
              </a:ext>
            </a:extLst>
          </p:cNvPr>
          <p:cNvSpPr/>
          <p:nvPr/>
        </p:nvSpPr>
        <p:spPr>
          <a:xfrm rot="19143380">
            <a:off x="3665151" y="2360140"/>
            <a:ext cx="432048" cy="720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4779372C-5B91-4751-8638-AFCC31F3B391}"/>
              </a:ext>
            </a:extLst>
          </p:cNvPr>
          <p:cNvSpPr/>
          <p:nvPr/>
        </p:nvSpPr>
        <p:spPr>
          <a:xfrm rot="1341264">
            <a:off x="2767639" y="3159938"/>
            <a:ext cx="493347" cy="755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BE2DFD02-D321-4661-AA5B-EB8660044894}"/>
              </a:ext>
            </a:extLst>
          </p:cNvPr>
          <p:cNvSpPr/>
          <p:nvPr/>
        </p:nvSpPr>
        <p:spPr>
          <a:xfrm rot="19670996">
            <a:off x="5847664" y="3408842"/>
            <a:ext cx="187740" cy="457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0E73D123-1BEE-48AF-BB0C-981379DBE445}"/>
              </a:ext>
            </a:extLst>
          </p:cNvPr>
          <p:cNvSpPr/>
          <p:nvPr/>
        </p:nvSpPr>
        <p:spPr>
          <a:xfrm rot="17592997">
            <a:off x="6578992" y="1827768"/>
            <a:ext cx="238555" cy="2850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0</a:t>
            </a:r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58155A67-8F1F-430E-BEC0-226BD3F83407}"/>
              </a:ext>
            </a:extLst>
          </p:cNvPr>
          <p:cNvSpPr/>
          <p:nvPr/>
        </p:nvSpPr>
        <p:spPr>
          <a:xfrm rot="6409974">
            <a:off x="7895126" y="2901651"/>
            <a:ext cx="581578" cy="967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D4A11CD1-DA1B-4D22-B33F-887742141999}"/>
              </a:ext>
            </a:extLst>
          </p:cNvPr>
          <p:cNvSpPr/>
          <p:nvPr/>
        </p:nvSpPr>
        <p:spPr>
          <a:xfrm rot="2504871">
            <a:off x="7454164" y="4305341"/>
            <a:ext cx="279431" cy="1268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D8F9C432-7646-4208-9151-E67E2FE1498A}"/>
              </a:ext>
            </a:extLst>
          </p:cNvPr>
          <p:cNvSpPr/>
          <p:nvPr/>
        </p:nvSpPr>
        <p:spPr>
          <a:xfrm rot="6236028">
            <a:off x="7130607" y="5864639"/>
            <a:ext cx="167268" cy="4411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662F99FA-B58F-4737-A035-A02323FDDD5D}"/>
              </a:ext>
            </a:extLst>
          </p:cNvPr>
          <p:cNvSpPr/>
          <p:nvPr/>
        </p:nvSpPr>
        <p:spPr>
          <a:xfrm rot="197276">
            <a:off x="8679864" y="4765266"/>
            <a:ext cx="279431" cy="13953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0ED8775D-B5C9-41F6-BEF8-0221D908E8FE}"/>
              </a:ext>
            </a:extLst>
          </p:cNvPr>
          <p:cNvSpPr/>
          <p:nvPr/>
        </p:nvSpPr>
        <p:spPr>
          <a:xfrm rot="197276">
            <a:off x="8645956" y="5152938"/>
            <a:ext cx="279431" cy="13953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8E8F6DD3-2B63-494E-8F69-FA862B40523B}"/>
              </a:ext>
            </a:extLst>
          </p:cNvPr>
          <p:cNvSpPr/>
          <p:nvPr/>
        </p:nvSpPr>
        <p:spPr>
          <a:xfrm rot="18024525">
            <a:off x="4804918" y="5449099"/>
            <a:ext cx="498739" cy="917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722DDAD4-FAD5-4855-AC65-55CEEF45235D}"/>
              </a:ext>
            </a:extLst>
          </p:cNvPr>
          <p:cNvSpPr/>
          <p:nvPr/>
        </p:nvSpPr>
        <p:spPr>
          <a:xfrm rot="18024525">
            <a:off x="4573575" y="5086159"/>
            <a:ext cx="300640" cy="113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D8098622-D249-4181-9C4F-4567AECED32A}"/>
              </a:ext>
            </a:extLst>
          </p:cNvPr>
          <p:cNvSpPr/>
          <p:nvPr/>
        </p:nvSpPr>
        <p:spPr>
          <a:xfrm rot="18024525">
            <a:off x="4217791" y="5550144"/>
            <a:ext cx="414288" cy="9790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8B0A3915-FC88-4ACF-89FD-954F0E6E5D34}"/>
              </a:ext>
            </a:extLst>
          </p:cNvPr>
          <p:cNvSpPr/>
          <p:nvPr/>
        </p:nvSpPr>
        <p:spPr>
          <a:xfrm rot="17780949">
            <a:off x="2495398" y="4146520"/>
            <a:ext cx="713947" cy="1214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77C9EB3B-60CF-4245-98A8-E28B1042634F}"/>
              </a:ext>
            </a:extLst>
          </p:cNvPr>
          <p:cNvSpPr/>
          <p:nvPr/>
        </p:nvSpPr>
        <p:spPr>
          <a:xfrm rot="408191">
            <a:off x="1230163" y="2726074"/>
            <a:ext cx="686906" cy="8648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allAtOnce"/>
      <p:bldP spid="34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1042988" cy="6858000"/>
          </a:xfrm>
          <a:prstGeom prst="rect">
            <a:avLst/>
          </a:prstGeom>
          <a:solidFill>
            <a:srgbClr val="542A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0" y="-25400"/>
            <a:ext cx="8243888" cy="1006475"/>
          </a:xfrm>
          <a:prstGeom prst="roundRect">
            <a:avLst>
              <a:gd name="adj" fmla="val 16667"/>
            </a:avLst>
          </a:prstGeom>
          <a:solidFill>
            <a:srgbClr val="542A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9222" name="Rectangle 27"/>
          <p:cNvSpPr>
            <a:spLocks noChangeArrowheads="1"/>
          </p:cNvSpPr>
          <p:nvPr/>
        </p:nvSpPr>
        <p:spPr bwMode="auto">
          <a:xfrm>
            <a:off x="1042988" y="131291"/>
            <a:ext cx="6769372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fr-FR" sz="2700" dirty="0">
                <a:solidFill>
                  <a:schemeClr val="bg1"/>
                </a:solidFill>
              </a:rPr>
              <a:t>Réalisations pour les années 2016 et 2017</a:t>
            </a:r>
            <a:endParaRPr lang="fr-FR" sz="2100" dirty="0">
              <a:solidFill>
                <a:schemeClr val="bg1"/>
              </a:solidFill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5405"/>
            <a:ext cx="899592" cy="76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AD3CE4FC-0575-45B6-B21C-A95AEF34C8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638811"/>
              </p:ext>
            </p:extLst>
          </p:nvPr>
        </p:nvGraphicFramePr>
        <p:xfrm>
          <a:off x="1089509" y="1110694"/>
          <a:ext cx="7993508" cy="55908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84231">
                  <a:extLst>
                    <a:ext uri="{9D8B030D-6E8A-4147-A177-3AD203B41FA5}">
                      <a16:colId xmlns:a16="http://schemas.microsoft.com/office/drawing/2014/main" val="1089380959"/>
                    </a:ext>
                  </a:extLst>
                </a:gridCol>
                <a:gridCol w="582052">
                  <a:extLst>
                    <a:ext uri="{9D8B030D-6E8A-4147-A177-3AD203B41FA5}">
                      <a16:colId xmlns:a16="http://schemas.microsoft.com/office/drawing/2014/main" val="397533570"/>
                    </a:ext>
                  </a:extLst>
                </a:gridCol>
                <a:gridCol w="1290214">
                  <a:extLst>
                    <a:ext uri="{9D8B030D-6E8A-4147-A177-3AD203B41FA5}">
                      <a16:colId xmlns:a16="http://schemas.microsoft.com/office/drawing/2014/main" val="421155870"/>
                    </a:ext>
                  </a:extLst>
                </a:gridCol>
                <a:gridCol w="582052">
                  <a:extLst>
                    <a:ext uri="{9D8B030D-6E8A-4147-A177-3AD203B41FA5}">
                      <a16:colId xmlns:a16="http://schemas.microsoft.com/office/drawing/2014/main" val="123584037"/>
                    </a:ext>
                  </a:extLst>
                </a:gridCol>
                <a:gridCol w="582052">
                  <a:extLst>
                    <a:ext uri="{9D8B030D-6E8A-4147-A177-3AD203B41FA5}">
                      <a16:colId xmlns:a16="http://schemas.microsoft.com/office/drawing/2014/main" val="887373266"/>
                    </a:ext>
                  </a:extLst>
                </a:gridCol>
                <a:gridCol w="582052">
                  <a:extLst>
                    <a:ext uri="{9D8B030D-6E8A-4147-A177-3AD203B41FA5}">
                      <a16:colId xmlns:a16="http://schemas.microsoft.com/office/drawing/2014/main" val="1334304801"/>
                    </a:ext>
                  </a:extLst>
                </a:gridCol>
                <a:gridCol w="582052">
                  <a:extLst>
                    <a:ext uri="{9D8B030D-6E8A-4147-A177-3AD203B41FA5}">
                      <a16:colId xmlns:a16="http://schemas.microsoft.com/office/drawing/2014/main" val="1992418438"/>
                    </a:ext>
                  </a:extLst>
                </a:gridCol>
                <a:gridCol w="776069">
                  <a:extLst>
                    <a:ext uri="{9D8B030D-6E8A-4147-A177-3AD203B41FA5}">
                      <a16:colId xmlns:a16="http://schemas.microsoft.com/office/drawing/2014/main" val="2535432638"/>
                    </a:ext>
                  </a:extLst>
                </a:gridCol>
                <a:gridCol w="776069">
                  <a:extLst>
                    <a:ext uri="{9D8B030D-6E8A-4147-A177-3AD203B41FA5}">
                      <a16:colId xmlns:a16="http://schemas.microsoft.com/office/drawing/2014/main" val="1448008496"/>
                    </a:ext>
                  </a:extLst>
                </a:gridCol>
                <a:gridCol w="756665">
                  <a:extLst>
                    <a:ext uri="{9D8B030D-6E8A-4147-A177-3AD203B41FA5}">
                      <a16:colId xmlns:a16="http://schemas.microsoft.com/office/drawing/2014/main" val="1298049049"/>
                    </a:ext>
                  </a:extLst>
                </a:gridCol>
              </a:tblGrid>
              <a:tr h="353133"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 dirty="0">
                          <a:effectLst/>
                        </a:rPr>
                        <a:t>Type de dysfonctionnement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Nombre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Conformité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2010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2011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2012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2013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2014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2016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2017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7834091"/>
                  </a:ext>
                </a:extLst>
              </a:tr>
              <a:tr h="350283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fr-FR" sz="1050" u="none" strike="noStrike" dirty="0">
                          <a:effectLst/>
                        </a:rPr>
                        <a:t>Passages piétons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898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 dirty="0">
                          <a:effectLst/>
                        </a:rPr>
                        <a:t>484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u="none" strike="noStrike" dirty="0">
                          <a:effectLst/>
                        </a:rPr>
                        <a:t>Conforme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898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29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98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114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128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128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188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222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344335"/>
                  </a:ext>
                </a:extLst>
              </a:tr>
              <a:tr h="35313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u="none" strike="noStrike" dirty="0">
                          <a:effectLst/>
                        </a:rPr>
                        <a:t>Non conforme mais acceptable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898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271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243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249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259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259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211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201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5675388"/>
                  </a:ext>
                </a:extLst>
              </a:tr>
              <a:tr h="35028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u="none" strike="noStrike">
                          <a:effectLst/>
                        </a:rPr>
                        <a:t>Inacceptable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898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 dirty="0">
                          <a:effectLst/>
                        </a:rPr>
                        <a:t>184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143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121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97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97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85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61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859910"/>
                  </a:ext>
                </a:extLst>
              </a:tr>
              <a:tr h="350283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fr-FR" sz="1050" u="none" strike="noStrike">
                          <a:effectLst/>
                        </a:rPr>
                        <a:t>Places de stationnement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898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75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u="none" strike="noStrike">
                          <a:effectLst/>
                        </a:rPr>
                        <a:t>Conforme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898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0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 dirty="0">
                          <a:effectLst/>
                        </a:rPr>
                        <a:t>35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36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56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56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57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57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2033235"/>
                  </a:ext>
                </a:extLst>
              </a:tr>
              <a:tr h="35313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u="none" strike="noStrike">
                          <a:effectLst/>
                        </a:rPr>
                        <a:t>Non conforme mais acceptable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898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56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 dirty="0">
                          <a:effectLst/>
                        </a:rPr>
                        <a:t>25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 dirty="0">
                          <a:effectLst/>
                        </a:rPr>
                        <a:t>24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10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10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10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10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847238"/>
                  </a:ext>
                </a:extLst>
              </a:tr>
              <a:tr h="35028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u="none" strike="noStrike">
                          <a:effectLst/>
                        </a:rPr>
                        <a:t>Inacceptable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898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19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15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 dirty="0">
                          <a:effectLst/>
                        </a:rPr>
                        <a:t>15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9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9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8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8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2161889"/>
                  </a:ext>
                </a:extLst>
              </a:tr>
              <a:tr h="350283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fr-FR" sz="1050" u="none" strike="noStrike">
                          <a:effectLst/>
                        </a:rPr>
                        <a:t>Mobilier 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898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447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u="none" strike="noStrike">
                          <a:effectLst/>
                        </a:rPr>
                        <a:t>Conforme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898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9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26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85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 dirty="0">
                          <a:effectLst/>
                        </a:rPr>
                        <a:t>87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96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154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215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7553629"/>
                  </a:ext>
                </a:extLst>
              </a:tr>
              <a:tr h="35313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u="none" strike="noStrike">
                          <a:effectLst/>
                        </a:rPr>
                        <a:t>Non conforme mais acceptable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898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393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379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324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322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 dirty="0">
                          <a:effectLst/>
                        </a:rPr>
                        <a:t>320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266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207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335577"/>
                  </a:ext>
                </a:extLst>
              </a:tr>
              <a:tr h="35028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u="none" strike="noStrike">
                          <a:effectLst/>
                        </a:rPr>
                        <a:t>Inacceptable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898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45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42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38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38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 dirty="0">
                          <a:effectLst/>
                        </a:rPr>
                        <a:t>31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 dirty="0">
                          <a:effectLst/>
                        </a:rPr>
                        <a:t>27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 dirty="0">
                          <a:effectLst/>
                        </a:rPr>
                        <a:t>25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986337"/>
                  </a:ext>
                </a:extLst>
              </a:tr>
              <a:tr h="345273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Total 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1006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1006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1006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1006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1006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1006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 dirty="0">
                          <a:effectLst/>
                        </a:rPr>
                        <a:t>1006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44411"/>
                  </a:ext>
                </a:extLst>
              </a:tr>
              <a:tr h="345273">
                <a:tc>
                  <a:txBody>
                    <a:bodyPr/>
                    <a:lstStyle/>
                    <a:p>
                      <a:pPr algn="l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50" u="none" strike="noStrike">
                          <a:effectLst/>
                        </a:rPr>
                        <a:t> 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50" u="none" strike="noStrike">
                          <a:effectLst/>
                        </a:rPr>
                        <a:t> 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8684454"/>
                  </a:ext>
                </a:extLst>
              </a:tr>
              <a:tr h="345273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fr-FR" sz="1050" u="none" strike="noStrike" dirty="0">
                          <a:effectLst/>
                        </a:rPr>
                        <a:t>Conforme en %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3,78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15,81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23,36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26,94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27,83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39,66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49,11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145834"/>
                  </a:ext>
                </a:extLst>
              </a:tr>
              <a:tr h="345273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fr-FR" sz="1050" u="none" strike="noStrike">
                          <a:effectLst/>
                        </a:rPr>
                        <a:t>Non conforme mais acceptable en %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71,57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64,31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59,34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58,75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58,55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48,41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41,55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4808409"/>
                  </a:ext>
                </a:extLst>
              </a:tr>
              <a:tr h="345273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fr-FR" sz="1050" u="none" strike="noStrike">
                          <a:effectLst/>
                        </a:rPr>
                        <a:t>Inacceptable en %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24,65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19,88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17,30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14,31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13,62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11,93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9,34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2451112"/>
                  </a:ext>
                </a:extLst>
              </a:tr>
              <a:tr h="350283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Total 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100,00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100,00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100,00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100,00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100,00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>
                          <a:effectLst/>
                        </a:rPr>
                        <a:t>100,00</a:t>
                      </a:r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u="none" strike="noStrike" dirty="0">
                          <a:effectLst/>
                        </a:rPr>
                        <a:t>100,00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60837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1042988" cy="6858000"/>
          </a:xfrm>
          <a:prstGeom prst="rect">
            <a:avLst/>
          </a:prstGeom>
          <a:solidFill>
            <a:srgbClr val="542A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0" y="-25400"/>
            <a:ext cx="8243888" cy="1006475"/>
          </a:xfrm>
          <a:prstGeom prst="roundRect">
            <a:avLst>
              <a:gd name="adj" fmla="val 16667"/>
            </a:avLst>
          </a:prstGeom>
          <a:solidFill>
            <a:srgbClr val="542A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9222" name="Rectangle 27"/>
          <p:cNvSpPr>
            <a:spLocks noChangeArrowheads="1"/>
          </p:cNvSpPr>
          <p:nvPr/>
        </p:nvSpPr>
        <p:spPr bwMode="auto">
          <a:xfrm>
            <a:off x="1042988" y="131291"/>
            <a:ext cx="6769372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fr-FR" sz="2700" dirty="0">
                <a:solidFill>
                  <a:schemeClr val="bg1"/>
                </a:solidFill>
              </a:rPr>
              <a:t>Bilan des places de stationnement</a:t>
            </a:r>
            <a:endParaRPr lang="fr-FR" sz="2100" dirty="0">
              <a:solidFill>
                <a:schemeClr val="bg1"/>
              </a:solidFill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5405"/>
            <a:ext cx="899592" cy="76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STA global"/>
          <p:cNvPicPr>
            <a:picLocks noChangeAspect="1" noChangeArrowheads="1"/>
          </p:cNvPicPr>
          <p:nvPr/>
        </p:nvPicPr>
        <p:blipFill>
          <a:blip r:embed="rId3" cstate="print"/>
          <a:srcRect l="13235" r="15518"/>
          <a:stretch>
            <a:fillRect/>
          </a:stretch>
        </p:blipFill>
        <p:spPr bwMode="auto">
          <a:xfrm>
            <a:off x="454962" y="2060848"/>
            <a:ext cx="390870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0"/>
          <p:cNvSpPr txBox="1"/>
          <p:nvPr/>
        </p:nvSpPr>
        <p:spPr>
          <a:xfrm>
            <a:off x="2051720" y="162880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2009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6300192" y="162880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2017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737B4AD-2BF8-42D4-A143-87E1210823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038" t="14721" r="10626" b="8420"/>
          <a:stretch/>
        </p:blipFill>
        <p:spPr>
          <a:xfrm>
            <a:off x="4604325" y="2061248"/>
            <a:ext cx="4072131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1042988" cy="6858000"/>
          </a:xfrm>
          <a:prstGeom prst="rect">
            <a:avLst/>
          </a:prstGeom>
          <a:solidFill>
            <a:srgbClr val="542A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0" y="-25400"/>
            <a:ext cx="8243888" cy="1006475"/>
          </a:xfrm>
          <a:prstGeom prst="roundRect">
            <a:avLst>
              <a:gd name="adj" fmla="val 16667"/>
            </a:avLst>
          </a:prstGeom>
          <a:solidFill>
            <a:srgbClr val="542A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9222" name="Rectangle 27"/>
          <p:cNvSpPr>
            <a:spLocks noChangeArrowheads="1"/>
          </p:cNvSpPr>
          <p:nvPr/>
        </p:nvSpPr>
        <p:spPr bwMode="auto">
          <a:xfrm>
            <a:off x="1042988" y="131291"/>
            <a:ext cx="6769372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fr-FR" sz="2700" dirty="0">
                <a:solidFill>
                  <a:schemeClr val="bg1"/>
                </a:solidFill>
              </a:rPr>
              <a:t>Bilan des passages piétons</a:t>
            </a:r>
            <a:endParaRPr lang="fr-FR" sz="2100" dirty="0">
              <a:solidFill>
                <a:schemeClr val="bg1"/>
              </a:solidFill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5405"/>
            <a:ext cx="899592" cy="76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0"/>
          <p:cNvSpPr txBox="1"/>
          <p:nvPr/>
        </p:nvSpPr>
        <p:spPr>
          <a:xfrm>
            <a:off x="2051720" y="162880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2009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6516216" y="162880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2017</a:t>
            </a:r>
          </a:p>
        </p:txBody>
      </p:sp>
      <p:pic>
        <p:nvPicPr>
          <p:cNvPr id="13" name="Picture 8" descr="PP2009"/>
          <p:cNvPicPr>
            <a:picLocks noChangeAspect="1" noChangeArrowheads="1"/>
          </p:cNvPicPr>
          <p:nvPr/>
        </p:nvPicPr>
        <p:blipFill>
          <a:blip r:embed="rId3" cstate="print"/>
          <a:srcRect l="23967" t="3038" r="20212" b="4146"/>
          <a:stretch>
            <a:fillRect/>
          </a:stretch>
        </p:blipFill>
        <p:spPr bwMode="auto">
          <a:xfrm>
            <a:off x="407481" y="2046064"/>
            <a:ext cx="3986149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1B5DE99D-D8C3-438E-ACC0-9ABB8F10D3B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188" t="14721" r="12988" b="11206"/>
          <a:stretch/>
        </p:blipFill>
        <p:spPr>
          <a:xfrm>
            <a:off x="4990399" y="2050097"/>
            <a:ext cx="3796620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1042988" cy="6858000"/>
          </a:xfrm>
          <a:prstGeom prst="rect">
            <a:avLst/>
          </a:prstGeom>
          <a:solidFill>
            <a:srgbClr val="542A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0" y="-25400"/>
            <a:ext cx="8243888" cy="1006475"/>
          </a:xfrm>
          <a:prstGeom prst="roundRect">
            <a:avLst>
              <a:gd name="adj" fmla="val 16667"/>
            </a:avLst>
          </a:prstGeom>
          <a:solidFill>
            <a:srgbClr val="542A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9222" name="Rectangle 27"/>
          <p:cNvSpPr>
            <a:spLocks noChangeArrowheads="1"/>
          </p:cNvSpPr>
          <p:nvPr/>
        </p:nvSpPr>
        <p:spPr bwMode="auto">
          <a:xfrm>
            <a:off x="1042988" y="131291"/>
            <a:ext cx="3817044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fr-FR" sz="2700" dirty="0">
                <a:solidFill>
                  <a:schemeClr val="bg1"/>
                </a:solidFill>
              </a:rPr>
              <a:t>Bilan du mobilier urbain</a:t>
            </a:r>
            <a:endParaRPr lang="fr-FR" sz="2100" dirty="0">
              <a:solidFill>
                <a:schemeClr val="bg1"/>
              </a:solidFill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5405"/>
            <a:ext cx="899592" cy="76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0"/>
          <p:cNvSpPr txBox="1"/>
          <p:nvPr/>
        </p:nvSpPr>
        <p:spPr>
          <a:xfrm>
            <a:off x="2051720" y="162880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2009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6516216" y="162880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2017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bright="-16000" contrast="44000"/>
          </a:blip>
          <a:srcRect/>
          <a:stretch>
            <a:fillRect/>
          </a:stretch>
        </p:blipFill>
        <p:spPr bwMode="auto">
          <a:xfrm>
            <a:off x="323528" y="2132856"/>
            <a:ext cx="4054475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C31E2E51-4BC4-4388-A771-28882BD079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825" t="14720" r="13775" b="9680"/>
          <a:stretch/>
        </p:blipFill>
        <p:spPr>
          <a:xfrm>
            <a:off x="4620432" y="2133256"/>
            <a:ext cx="4200040" cy="393753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1042988" cy="6858000"/>
          </a:xfrm>
          <a:prstGeom prst="rect">
            <a:avLst/>
          </a:prstGeom>
          <a:solidFill>
            <a:srgbClr val="542A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0" y="-25400"/>
            <a:ext cx="8243888" cy="1006475"/>
          </a:xfrm>
          <a:prstGeom prst="roundRect">
            <a:avLst>
              <a:gd name="adj" fmla="val 16667"/>
            </a:avLst>
          </a:prstGeom>
          <a:solidFill>
            <a:srgbClr val="542A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9222" name="Rectangle 27"/>
          <p:cNvSpPr>
            <a:spLocks noChangeArrowheads="1"/>
          </p:cNvSpPr>
          <p:nvPr/>
        </p:nvSpPr>
        <p:spPr bwMode="auto">
          <a:xfrm>
            <a:off x="1042988" y="131291"/>
            <a:ext cx="6769372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fr-FR" sz="2700" dirty="0">
                <a:solidFill>
                  <a:schemeClr val="bg1"/>
                </a:solidFill>
              </a:rPr>
              <a:t>Exemple de réalisation</a:t>
            </a:r>
            <a:endParaRPr lang="fr-FR" sz="2100" dirty="0">
              <a:solidFill>
                <a:schemeClr val="bg1"/>
              </a:solidFill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5405"/>
            <a:ext cx="899592" cy="76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0"/>
          <p:cNvSpPr txBox="1"/>
          <p:nvPr/>
        </p:nvSpPr>
        <p:spPr>
          <a:xfrm>
            <a:off x="1907704" y="183553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Avant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6300192" y="183553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Après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70FD80B-9919-468A-A939-36AA150956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264" t="861" r="8667"/>
          <a:stretch/>
        </p:blipFill>
        <p:spPr>
          <a:xfrm>
            <a:off x="4604092" y="2420888"/>
            <a:ext cx="4344158" cy="324036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13DAFB6-358E-43F7-B74B-02B3641F21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951" t="7167" r="12988" b="17240"/>
          <a:stretch/>
        </p:blipFill>
        <p:spPr>
          <a:xfrm>
            <a:off x="248038" y="2432762"/>
            <a:ext cx="4035930" cy="322848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1042988" cy="6858000"/>
          </a:xfrm>
          <a:prstGeom prst="rect">
            <a:avLst/>
          </a:prstGeom>
          <a:solidFill>
            <a:srgbClr val="542A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0" y="-25400"/>
            <a:ext cx="8243888" cy="1006475"/>
          </a:xfrm>
          <a:prstGeom prst="roundRect">
            <a:avLst>
              <a:gd name="adj" fmla="val 16667"/>
            </a:avLst>
          </a:prstGeom>
          <a:solidFill>
            <a:srgbClr val="542A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9222" name="Rectangle 27"/>
          <p:cNvSpPr>
            <a:spLocks noChangeArrowheads="1"/>
          </p:cNvSpPr>
          <p:nvPr/>
        </p:nvSpPr>
        <p:spPr bwMode="auto">
          <a:xfrm>
            <a:off x="1042988" y="131291"/>
            <a:ext cx="6769372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fr-FR" sz="2700" dirty="0">
                <a:solidFill>
                  <a:schemeClr val="bg1"/>
                </a:solidFill>
              </a:rPr>
              <a:t>Exemple de réalisation</a:t>
            </a:r>
            <a:endParaRPr lang="fr-FR" sz="2100" dirty="0">
              <a:solidFill>
                <a:schemeClr val="bg1"/>
              </a:solidFill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5405"/>
            <a:ext cx="899592" cy="76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0"/>
          <p:cNvSpPr txBox="1"/>
          <p:nvPr/>
        </p:nvSpPr>
        <p:spPr>
          <a:xfrm>
            <a:off x="1907704" y="177281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Avant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6444208" y="177281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Après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AFD5AC0-51D4-4E4B-BCAE-F6FE9DCDC0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772" t="860" r="8668" b="12201"/>
          <a:stretch/>
        </p:blipFill>
        <p:spPr>
          <a:xfrm>
            <a:off x="4735214" y="2276872"/>
            <a:ext cx="4270422" cy="288032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BCD4F80-B0B6-4B65-9FB4-21F3F4825A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688" t="17240" r="24013" b="10940"/>
          <a:stretch/>
        </p:blipFill>
        <p:spPr>
          <a:xfrm>
            <a:off x="467544" y="2276872"/>
            <a:ext cx="3710370" cy="290669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Modèle par défaut">
  <a:themeElements>
    <a:clrScheme name="1_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5851</TotalTime>
  <Words>264</Words>
  <Application>Microsoft Office PowerPoint</Application>
  <PresentationFormat>Affichage à l'écran (4:3)</PresentationFormat>
  <Paragraphs>162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4" baseType="lpstr">
      <vt:lpstr>Arial</vt:lpstr>
      <vt:lpstr>Calibri</vt:lpstr>
      <vt:lpstr>1_Modèle par défaut</vt:lpstr>
      <vt:lpstr>PLAN DE MISE EN ACCESSIBILITE  DE LA VOIRIE ET DES ESPACES PUBLICS  (P.A.V.E.)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COVADIS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Celine Claudepierre</dc:creator>
  <cp:lastModifiedBy>pascal francois</cp:lastModifiedBy>
  <cp:revision>431</cp:revision>
  <cp:lastPrinted>2017-08-17T07:28:36Z</cp:lastPrinted>
  <dcterms:created xsi:type="dcterms:W3CDTF">2005-11-15T08:22:04Z</dcterms:created>
  <dcterms:modified xsi:type="dcterms:W3CDTF">2017-08-21T08:58:33Z</dcterms:modified>
</cp:coreProperties>
</file>