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45" r:id="rId2"/>
    <p:sldId id="347" r:id="rId3"/>
    <p:sldId id="366" r:id="rId4"/>
    <p:sldId id="367" r:id="rId5"/>
    <p:sldId id="368" r:id="rId6"/>
    <p:sldId id="369" r:id="rId7"/>
    <p:sldId id="370" r:id="rId8"/>
    <p:sldId id="372" r:id="rId9"/>
    <p:sldId id="371" r:id="rId10"/>
    <p:sldId id="373" r:id="rId11"/>
    <p:sldId id="365" r:id="rId12"/>
  </p:sldIdLst>
  <p:sldSz cx="12192000" cy="6858000"/>
  <p:notesSz cx="68119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0000"/>
    <a:srgbClr val="0B72B5"/>
    <a:srgbClr val="CC3300"/>
    <a:srgbClr val="8878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33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4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440" cy="499125"/>
          </a:xfrm>
          <a:prstGeom prst="rect">
            <a:avLst/>
          </a:prstGeom>
        </p:spPr>
        <p:txBody>
          <a:bodyPr vert="horz" lIns="92272" tIns="46136" rIns="92272" bIns="46136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7918" y="0"/>
            <a:ext cx="2952439" cy="499125"/>
          </a:xfrm>
          <a:prstGeom prst="rect">
            <a:avLst/>
          </a:prstGeom>
        </p:spPr>
        <p:txBody>
          <a:bodyPr vert="horz" lIns="92272" tIns="46136" rIns="92272" bIns="46136" rtlCol="0"/>
          <a:lstStyle>
            <a:lvl1pPr algn="r">
              <a:defRPr sz="1200"/>
            </a:lvl1pPr>
          </a:lstStyle>
          <a:p>
            <a:fld id="{470DC759-9BA0-4A47-A997-F5EEA93808A5}" type="datetimeFigureOut">
              <a:rPr lang="fr-FR" smtClean="0"/>
              <a:t>13/09/2017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3388"/>
            <a:ext cx="2952440" cy="499125"/>
          </a:xfrm>
          <a:prstGeom prst="rect">
            <a:avLst/>
          </a:prstGeom>
        </p:spPr>
        <p:txBody>
          <a:bodyPr vert="horz" lIns="92272" tIns="46136" rIns="92272" bIns="46136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7918" y="9443388"/>
            <a:ext cx="2952439" cy="499125"/>
          </a:xfrm>
          <a:prstGeom prst="rect">
            <a:avLst/>
          </a:prstGeom>
        </p:spPr>
        <p:txBody>
          <a:bodyPr vert="horz" lIns="92272" tIns="46136" rIns="92272" bIns="46136" rtlCol="0" anchor="b"/>
          <a:lstStyle>
            <a:lvl1pPr algn="r">
              <a:defRPr sz="1200"/>
            </a:lvl1pPr>
          </a:lstStyle>
          <a:p>
            <a:fld id="{B2486998-57C5-4382-87B7-0F44FB4D77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83253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1851" cy="498852"/>
          </a:xfrm>
          <a:prstGeom prst="rect">
            <a:avLst/>
          </a:prstGeom>
        </p:spPr>
        <p:txBody>
          <a:bodyPr vert="horz" lIns="92272" tIns="46136" rIns="92272" bIns="46136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8536" y="1"/>
            <a:ext cx="2951851" cy="498852"/>
          </a:xfrm>
          <a:prstGeom prst="rect">
            <a:avLst/>
          </a:prstGeom>
        </p:spPr>
        <p:txBody>
          <a:bodyPr vert="horz" lIns="92272" tIns="46136" rIns="92272" bIns="46136" rtlCol="0"/>
          <a:lstStyle>
            <a:lvl1pPr algn="r">
              <a:defRPr sz="1200"/>
            </a:lvl1pPr>
          </a:lstStyle>
          <a:p>
            <a:fld id="{480CC068-C47E-4F75-82C8-B4A54B88EE4C}" type="datetimeFigureOut">
              <a:rPr lang="fr-FR" smtClean="0"/>
              <a:t>13/09/2017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423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72" tIns="46136" rIns="92272" bIns="46136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1197" y="4784835"/>
            <a:ext cx="5449570" cy="3914865"/>
          </a:xfrm>
          <a:prstGeom prst="rect">
            <a:avLst/>
          </a:prstGeom>
        </p:spPr>
        <p:txBody>
          <a:bodyPr vert="horz" lIns="92272" tIns="46136" rIns="92272" bIns="46136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443663"/>
            <a:ext cx="2951851" cy="498851"/>
          </a:xfrm>
          <a:prstGeom prst="rect">
            <a:avLst/>
          </a:prstGeom>
        </p:spPr>
        <p:txBody>
          <a:bodyPr vert="horz" lIns="92272" tIns="46136" rIns="92272" bIns="46136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8536" y="9443663"/>
            <a:ext cx="2951851" cy="498851"/>
          </a:xfrm>
          <a:prstGeom prst="rect">
            <a:avLst/>
          </a:prstGeom>
        </p:spPr>
        <p:txBody>
          <a:bodyPr vert="horz" lIns="92272" tIns="46136" rIns="92272" bIns="46136" rtlCol="0" anchor="b"/>
          <a:lstStyle>
            <a:lvl1pPr algn="r">
              <a:defRPr sz="1200"/>
            </a:lvl1pPr>
          </a:lstStyle>
          <a:p>
            <a:fld id="{08AD6BA9-EE92-4AE2-ADF3-384202C5D3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037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D6BA9-EE92-4AE2-ADF3-384202C5D32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4271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D6BA9-EE92-4AE2-ADF3-384202C5D32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5766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D6BA9-EE92-4AE2-ADF3-384202C5D32C}" type="slidenum">
              <a:rPr lang="fr-FR" smtClean="0">
                <a:solidFill>
                  <a:prstClr val="black"/>
                </a:solidFill>
              </a:rPr>
              <a:pPr/>
              <a:t>11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895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D6BA9-EE92-4AE2-ADF3-384202C5D32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3911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D6BA9-EE92-4AE2-ADF3-384202C5D32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6941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D6BA9-EE92-4AE2-ADF3-384202C5D32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8027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D6BA9-EE92-4AE2-ADF3-384202C5D32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7600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D6BA9-EE92-4AE2-ADF3-384202C5D32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1580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D6BA9-EE92-4AE2-ADF3-384202C5D32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7170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D6BA9-EE92-4AE2-ADF3-384202C5D32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9053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D6BA9-EE92-4AE2-ADF3-384202C5D32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6165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D210-7550-44ED-B478-DC0455C06FFB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4A33-9D56-4DDA-9B27-9D90F65466EC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DC497-2AB5-4E53-A3BB-6E25AFE52E82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47570-555F-4CD7-996F-2240667ED087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9E538-50D7-41EA-919C-92C56A9928EE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B9AF2-A260-4245-995D-3925A4159B1B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45D5-0C87-49AD-A010-DC49C3281D57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B302A-CA7B-4E84-90BE-47A6A26A6EBB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5F69-F64F-410C-8D5B-A270D0F71443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1C4-410A-46BD-B0E5-B34543E5F3F2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CDB89-18ED-4930-8561-5ADE1B4E8643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24025-31F1-41E5-98F2-07316C59BA91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81FB7-EB03-436B-B324-A6D98D4FB84C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7718-5F59-4DF0-965B-8C5FD31E409B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pic>
        <p:nvPicPr>
          <p:cNvPr id="5" name="Image 4" descr="Logo Pôle Habita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24" y="219075"/>
            <a:ext cx="2544069" cy="10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C8B0-8C3E-4C04-A773-3F068E7BB634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C618C-3651-4B56-9E4D-651DDA935A19}" type="datetime1">
              <a:rPr lang="en-US" smtClean="0"/>
              <a:t>9/13/2017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33240-102E-4518-A438-4E023D4DBB5E}" type="datetime1">
              <a:rPr lang="en-US" smtClean="0"/>
              <a:t>9/13/2017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4" descr="Logo Pôle Habita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86" y="75558"/>
            <a:ext cx="3574656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0" y="4395403"/>
            <a:ext cx="114303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055688">
              <a:spcBef>
                <a:spcPts val="963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390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 defTabSz="1055688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400"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 defTabSz="1055688">
              <a:spcBef>
                <a:spcPct val="20000"/>
              </a:spcBef>
              <a:buClr>
                <a:srgbClr val="737B88"/>
              </a:buClr>
              <a:buSzPct val="60000"/>
              <a:buFont typeface="Wingdings" panose="05000000000000000000" pitchFamily="2" charset="2"/>
              <a:buChar char=""/>
              <a:defRPr sz="2900"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 defTabSz="1055688">
              <a:spcBef>
                <a:spcPct val="20000"/>
              </a:spcBef>
              <a:buClr>
                <a:srgbClr val="C1C5CB"/>
              </a:buClr>
              <a:buSzPct val="60000"/>
              <a:buFont typeface="Wingdings" panose="05000000000000000000" pitchFamily="2" charset="2"/>
              <a:buChar char=""/>
              <a:defRPr sz="2900"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 defTabSz="1055688">
              <a:spcBef>
                <a:spcPct val="20000"/>
              </a:spcBef>
              <a:buClr>
                <a:srgbClr val="E5B7AA"/>
              </a:buClr>
              <a:buSzPct val="68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defTabSz="10556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B7AA"/>
              </a:buClr>
              <a:buSzPct val="68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defTabSz="10556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B7AA"/>
              </a:buClr>
              <a:buSzPct val="68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defTabSz="10556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B7AA"/>
              </a:buClr>
              <a:buSzPct val="68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defTabSz="10556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B7AA"/>
              </a:buClr>
              <a:buSzPct val="68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fr-FR" altLang="fr-FR" sz="2400" dirty="0" smtClean="0">
                <a:solidFill>
                  <a:srgbClr val="92D050"/>
                </a:solidFill>
                <a:latin typeface="Century Gothic" panose="020B0502020202020204" pitchFamily="34" charset="0"/>
              </a:rPr>
              <a:t>Bilan des actions engagées en 2016 par Pôle Habitat</a:t>
            </a:r>
            <a:endParaRPr lang="fr-FR" altLang="fr-FR" sz="2400" dirty="0">
              <a:solidFill>
                <a:srgbClr val="92D050"/>
              </a:solidFill>
              <a:latin typeface="Century Gothic" panose="020B0502020202020204" pitchFamily="34" charset="0"/>
            </a:endParaRPr>
          </a:p>
          <a:p>
            <a:pPr algn="ctr">
              <a:spcBef>
                <a:spcPct val="0"/>
              </a:spcBef>
              <a:buClrTx/>
              <a:buSzTx/>
              <a:buNone/>
            </a:pPr>
            <a:endParaRPr lang="fr-FR" altLang="fr-FR" sz="2400" dirty="0" smtClean="0">
              <a:solidFill>
                <a:srgbClr val="0070C0"/>
              </a:solidFill>
              <a:latin typeface="Century Gothic" panose="020B0502020202020204" pitchFamily="34" charset="0"/>
            </a:endParaRPr>
          </a:p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fr-FR" altLang="fr-FR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Jeudi 28 septembre 2017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-186431" y="2833121"/>
            <a:ext cx="11624132" cy="1116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323" tIns="52661" rIns="105323" bIns="52661" anchor="ctr"/>
          <a:lstStyle/>
          <a:p>
            <a:pPr algn="ctr" defTabSz="1055688" eaLnBrk="1" hangingPunct="1">
              <a:defRPr/>
            </a:pPr>
            <a:r>
              <a:rPr lang="fr-FR" sz="4400" dirty="0" smtClean="0">
                <a:solidFill>
                  <a:srgbClr val="0B72B5"/>
                </a:solidFill>
                <a:latin typeface="Century Gothic" panose="020B0502020202020204" pitchFamily="34" charset="0"/>
              </a:rPr>
              <a:t>Commission Communale </a:t>
            </a:r>
          </a:p>
          <a:p>
            <a:pPr algn="ctr" defTabSz="1055688" eaLnBrk="1" hangingPunct="1">
              <a:defRPr/>
            </a:pPr>
            <a:r>
              <a:rPr lang="fr-FR" sz="4400" dirty="0" smtClean="0">
                <a:solidFill>
                  <a:srgbClr val="0B72B5"/>
                </a:solidFill>
                <a:latin typeface="Century Gothic" panose="020B0502020202020204" pitchFamily="34" charset="0"/>
              </a:rPr>
              <a:t>Consultative pour l’Accessibilité </a:t>
            </a:r>
          </a:p>
          <a:p>
            <a:pPr algn="ctr" defTabSz="1055688" eaLnBrk="1" hangingPunct="1">
              <a:defRPr/>
            </a:pPr>
            <a:r>
              <a:rPr lang="fr-FR" sz="4400" dirty="0" smtClean="0">
                <a:solidFill>
                  <a:srgbClr val="0B72B5"/>
                </a:solidFill>
                <a:latin typeface="Century Gothic" panose="020B0502020202020204" pitchFamily="34" charset="0"/>
              </a:rPr>
              <a:t>des Personnes Handicapées</a:t>
            </a:r>
            <a:r>
              <a:rPr lang="fr-FR" sz="4400" dirty="0" smtClean="0">
                <a:solidFill>
                  <a:srgbClr val="FF0000"/>
                </a:solidFill>
              </a:rPr>
              <a:t/>
            </a:r>
            <a:br>
              <a:rPr lang="fr-FR" sz="4400" dirty="0" smtClean="0">
                <a:solidFill>
                  <a:srgbClr val="FF0000"/>
                </a:solidFill>
              </a:rPr>
            </a:br>
            <a:endParaRPr lang="fr-FR" sz="4400" i="1" dirty="0">
              <a:solidFill>
                <a:srgbClr val="FF0000"/>
              </a:solidFill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73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015422" y="299232"/>
            <a:ext cx="6107659" cy="8878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fr-FR" sz="2800" b="1" dirty="0" smtClean="0">
                <a:solidFill>
                  <a:srgbClr val="2F63A4"/>
                </a:solidFill>
                <a:latin typeface="Century Gothic" pitchFamily="34" charset="0"/>
              </a:rPr>
              <a:t>Travaux d’accessibilité des ERP dans le cadre de l’</a:t>
            </a:r>
            <a:r>
              <a:rPr lang="fr-FR" sz="2800" b="1" dirty="0" err="1" smtClean="0">
                <a:solidFill>
                  <a:srgbClr val="2F63A4"/>
                </a:solidFill>
                <a:latin typeface="Century Gothic" pitchFamily="34" charset="0"/>
              </a:rPr>
              <a:t>Ad’AP</a:t>
            </a:r>
            <a:endParaRPr lang="fr-FR" sz="2800" b="1" dirty="0" smtClean="0">
              <a:solidFill>
                <a:srgbClr val="2F63A4"/>
              </a:solidFill>
              <a:latin typeface="Century Gothic" pitchFamily="34" charset="0"/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68366" y="1511204"/>
            <a:ext cx="9408294" cy="351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444500" indent="0" eaLnBrk="1" hangingPunct="1">
              <a:lnSpc>
                <a:spcPts val="3600"/>
              </a:lnSpc>
              <a:buClr>
                <a:srgbClr val="0B72B5"/>
              </a:buClr>
              <a:buNone/>
              <a:tabLst>
                <a:tab pos="355600" algn="l"/>
              </a:tabLst>
            </a:pPr>
            <a:r>
              <a:rPr lang="fr-FR" altLang="fr-FR" sz="2000" dirty="0" smtClean="0">
                <a:latin typeface="Century Gothic" panose="020B0502020202020204" pitchFamily="34" charset="0"/>
              </a:rPr>
              <a:t>Exemple : Rampe d’accès du Service de soins à domicile</a:t>
            </a:r>
            <a:r>
              <a:rPr lang="fr-FR" altLang="fr-FR" sz="2000" b="1" dirty="0" smtClean="0">
                <a:latin typeface="Century Gothic" panose="020B0502020202020204" pitchFamily="34" charset="0"/>
              </a:rPr>
              <a:t>								</a:t>
            </a:r>
            <a:endParaRPr lang="fr-FR" altLang="fr-FR" sz="2000" dirty="0" smtClean="0">
              <a:latin typeface="Century Gothic" panose="020B0502020202020204" pitchFamily="34" charset="0"/>
            </a:endParaRPr>
          </a:p>
          <a:p>
            <a:pPr marL="355600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endParaRPr lang="fr-FR" altLang="fr-FR" sz="2000" dirty="0">
              <a:latin typeface="Century Gothic" panose="020B0502020202020204" pitchFamily="34" charset="0"/>
            </a:endParaRPr>
          </a:p>
        </p:txBody>
      </p:sp>
      <p:sp>
        <p:nvSpPr>
          <p:cNvPr id="5" name="Ellipse 4"/>
          <p:cNvSpPr/>
          <p:nvPr/>
        </p:nvSpPr>
        <p:spPr>
          <a:xfrm>
            <a:off x="7592328" y="3093198"/>
            <a:ext cx="4168664" cy="2182470"/>
          </a:xfrm>
          <a:prstGeom prst="ellips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>
                <a:solidFill>
                  <a:srgbClr val="0B72B5"/>
                </a:solidFill>
              </a:rPr>
              <a:t>Coût global :</a:t>
            </a:r>
          </a:p>
          <a:p>
            <a:pPr algn="ctr"/>
            <a:r>
              <a:rPr lang="fr-FR" sz="2800" b="1" dirty="0" smtClean="0">
                <a:solidFill>
                  <a:srgbClr val="0B72B5"/>
                </a:solidFill>
              </a:rPr>
              <a:t>269 081 €</a:t>
            </a:r>
            <a:endParaRPr lang="fr-FR" sz="2800" b="1" dirty="0">
              <a:solidFill>
                <a:srgbClr val="0B72B5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6" t="3853" r="-2049" b="-4571"/>
          <a:stretch/>
        </p:blipFill>
        <p:spPr>
          <a:xfrm>
            <a:off x="373219" y="2465104"/>
            <a:ext cx="4492063" cy="320490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92358" y="3338028"/>
            <a:ext cx="3990510" cy="224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7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953" y="3431632"/>
            <a:ext cx="2609730" cy="260973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 rot="21235682">
            <a:off x="866629" y="2436799"/>
            <a:ext cx="52725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4000" dirty="0" smtClean="0">
                <a:solidFill>
                  <a:srgbClr val="00B0F0"/>
                </a:solidFill>
                <a:latin typeface="Century Gothic" panose="020B0502020202020204" pitchFamily="34" charset="0"/>
              </a:rPr>
              <a:t>Questions - réponses</a:t>
            </a:r>
            <a:endParaRPr lang="fr-FR" sz="4000" dirty="0">
              <a:solidFill>
                <a:srgbClr val="00B0F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006546" y="176552"/>
            <a:ext cx="7220530" cy="106188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defTabSz="1055688">
              <a:defRPr/>
            </a:pPr>
            <a:endParaRPr lang="fr-FR" sz="2800" dirty="0" smtClean="0">
              <a:solidFill>
                <a:srgbClr val="2F63A4"/>
              </a:solidFill>
              <a:latin typeface="Century Gothic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5FCBEF"/>
                </a:solidFill>
              </a:rPr>
              <a:pPr/>
              <a:t>11</a:t>
            </a:fld>
            <a:endParaRPr lang="en-US" dirty="0">
              <a:solidFill>
                <a:srgbClr val="5FCBE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99155" y="235912"/>
            <a:ext cx="77827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55688">
              <a:defRPr/>
            </a:pPr>
            <a:r>
              <a:rPr lang="fr-FR" sz="2400" b="1" dirty="0">
                <a:solidFill>
                  <a:srgbClr val="0B72B5"/>
                </a:solidFill>
                <a:latin typeface="Century Gothic" panose="020B0502020202020204" pitchFamily="34" charset="0"/>
              </a:rPr>
              <a:t>Commission Communale </a:t>
            </a:r>
            <a:r>
              <a:rPr lang="fr-FR" sz="2400" b="1" dirty="0" smtClean="0">
                <a:solidFill>
                  <a:srgbClr val="0B72B5"/>
                </a:solidFill>
                <a:latin typeface="Century Gothic" panose="020B0502020202020204" pitchFamily="34" charset="0"/>
              </a:rPr>
              <a:t>Consultative </a:t>
            </a:r>
            <a:r>
              <a:rPr lang="fr-FR" sz="2400" b="1" dirty="0">
                <a:solidFill>
                  <a:srgbClr val="0B72B5"/>
                </a:solidFill>
                <a:latin typeface="Century Gothic" panose="020B0502020202020204" pitchFamily="34" charset="0"/>
              </a:rPr>
              <a:t>pour l’Accessibilité </a:t>
            </a:r>
            <a:r>
              <a:rPr lang="fr-FR" sz="2400" b="1" dirty="0" smtClean="0">
                <a:solidFill>
                  <a:srgbClr val="0B72B5"/>
                </a:solidFill>
                <a:latin typeface="Century Gothic" panose="020B0502020202020204" pitchFamily="34" charset="0"/>
              </a:rPr>
              <a:t>des </a:t>
            </a:r>
            <a:r>
              <a:rPr lang="fr-FR" sz="2400" b="1" dirty="0">
                <a:solidFill>
                  <a:srgbClr val="0B72B5"/>
                </a:solidFill>
                <a:latin typeface="Century Gothic" panose="020B0502020202020204" pitchFamily="34" charset="0"/>
              </a:rPr>
              <a:t>Personnes Handicapées</a:t>
            </a:r>
            <a:endParaRPr lang="fr-FR" sz="2400" b="1" dirty="0"/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475376" y="1093059"/>
            <a:ext cx="114303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055688">
              <a:spcBef>
                <a:spcPts val="963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390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 defTabSz="1055688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400"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 defTabSz="1055688">
              <a:spcBef>
                <a:spcPct val="20000"/>
              </a:spcBef>
              <a:buClr>
                <a:srgbClr val="737B88"/>
              </a:buClr>
              <a:buSzPct val="60000"/>
              <a:buFont typeface="Wingdings" panose="05000000000000000000" pitchFamily="2" charset="2"/>
              <a:buChar char=""/>
              <a:defRPr sz="2900"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 defTabSz="1055688">
              <a:spcBef>
                <a:spcPct val="20000"/>
              </a:spcBef>
              <a:buClr>
                <a:srgbClr val="C1C5CB"/>
              </a:buClr>
              <a:buSzPct val="60000"/>
              <a:buFont typeface="Wingdings" panose="05000000000000000000" pitchFamily="2" charset="2"/>
              <a:buChar char=""/>
              <a:defRPr sz="2900"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 defTabSz="1055688">
              <a:spcBef>
                <a:spcPct val="20000"/>
              </a:spcBef>
              <a:buClr>
                <a:srgbClr val="E5B7AA"/>
              </a:buClr>
              <a:buSzPct val="68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defTabSz="10556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B7AA"/>
              </a:buClr>
              <a:buSzPct val="68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defTabSz="10556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B7AA"/>
              </a:buClr>
              <a:buSzPct val="68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defTabSz="10556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B7AA"/>
              </a:buClr>
              <a:buSzPct val="68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defTabSz="10556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B7AA"/>
              </a:buClr>
              <a:buSzPct val="68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fr-FR" altLang="fr-FR" sz="1600" b="1" dirty="0" smtClean="0">
                <a:solidFill>
                  <a:srgbClr val="92D050"/>
                </a:solidFill>
                <a:latin typeface="Century Gothic" panose="020B0502020202020204" pitchFamily="34" charset="0"/>
              </a:rPr>
              <a:t>Bilan des actions engagées en 2016 par Pôle Habitat</a:t>
            </a:r>
            <a:endParaRPr lang="fr-FR" altLang="fr-FR" sz="1600" b="1" dirty="0">
              <a:solidFill>
                <a:srgbClr val="92D050"/>
              </a:solidFill>
              <a:latin typeface="Century Gothic" panose="020B0502020202020204" pitchFamily="34" charset="0"/>
            </a:endParaRPr>
          </a:p>
          <a:p>
            <a:pPr algn="ctr">
              <a:spcBef>
                <a:spcPct val="0"/>
              </a:spcBef>
              <a:buClrTx/>
              <a:buSzTx/>
              <a:buNone/>
            </a:pPr>
            <a:endParaRPr lang="fr-FR" altLang="fr-FR" sz="2400" dirty="0" smtClean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21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184099" y="521174"/>
            <a:ext cx="5947860" cy="8878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fr-FR" sz="2800" b="1" dirty="0" smtClean="0">
                <a:solidFill>
                  <a:srgbClr val="2F63A4"/>
                </a:solidFill>
                <a:latin typeface="Century Gothic" pitchFamily="34" charset="0"/>
              </a:rPr>
              <a:t>Adaptation des logements</a:t>
            </a: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94999" y="1610171"/>
            <a:ext cx="9408294" cy="351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92 dossiers suivis dont 70 déposé en 2016 ;</a:t>
            </a:r>
          </a:p>
          <a:p>
            <a:pPr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51 adaptations réalisées :</a:t>
            </a:r>
          </a:p>
          <a:p>
            <a:pPr marL="1252538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43 salles de bain dans le cadre de la récupération de la TFPB ;</a:t>
            </a:r>
          </a:p>
          <a:p>
            <a:pPr marL="1252538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7 particulières (main courante, volet électrique,…) ;</a:t>
            </a:r>
          </a:p>
          <a:p>
            <a:pPr marL="1252538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1 dans le cadre d’une subvention.</a:t>
            </a:r>
          </a:p>
          <a:p>
            <a:pPr marL="1252538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endParaRPr lang="fr-FR" altLang="fr-FR" sz="2000" dirty="0" smtClean="0">
              <a:latin typeface="Century Gothic" panose="020B0502020202020204" pitchFamily="34" charset="0"/>
            </a:endParaRPr>
          </a:p>
          <a:p>
            <a:pPr marL="355600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endParaRPr lang="fr-FR" altLang="fr-FR" sz="2000" dirty="0">
              <a:latin typeface="Century Gothic" panose="020B0502020202020204" pitchFamily="34" charset="0"/>
            </a:endParaRPr>
          </a:p>
        </p:txBody>
      </p:sp>
      <p:sp>
        <p:nvSpPr>
          <p:cNvPr id="5" name="Ellipse 4"/>
          <p:cNvSpPr/>
          <p:nvPr/>
        </p:nvSpPr>
        <p:spPr>
          <a:xfrm>
            <a:off x="4235841" y="4348977"/>
            <a:ext cx="4146218" cy="2058213"/>
          </a:xfrm>
          <a:prstGeom prst="ellips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>
                <a:solidFill>
                  <a:srgbClr val="0B72B5"/>
                </a:solidFill>
              </a:rPr>
              <a:t>Coût investi :</a:t>
            </a:r>
          </a:p>
          <a:p>
            <a:pPr algn="ctr"/>
            <a:r>
              <a:rPr lang="fr-FR" sz="2800" b="1" dirty="0" smtClean="0">
                <a:solidFill>
                  <a:srgbClr val="0B72B5"/>
                </a:solidFill>
              </a:rPr>
              <a:t>202 726 €</a:t>
            </a:r>
            <a:endParaRPr lang="fr-FR" sz="2800" b="1" dirty="0">
              <a:solidFill>
                <a:srgbClr val="0B72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3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166343" y="432397"/>
            <a:ext cx="5947860" cy="8878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fr-FR" sz="2800" b="1" dirty="0" smtClean="0">
                <a:solidFill>
                  <a:srgbClr val="2F63A4"/>
                </a:solidFill>
                <a:latin typeface="Century Gothic" pitchFamily="34" charset="0"/>
              </a:rPr>
              <a:t>Amélioration de l’accessibilité des immeubles</a:t>
            </a: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86121" y="1900626"/>
            <a:ext cx="9408294" cy="351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Mise en place d’ascenseurs en 2016 :</a:t>
            </a:r>
          </a:p>
          <a:p>
            <a:pPr marL="1527175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10 rue du noyer ;</a:t>
            </a:r>
          </a:p>
          <a:p>
            <a:pPr marL="1527175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17 rue des Brasseries.</a:t>
            </a:r>
          </a:p>
          <a:p>
            <a:pPr marL="909638"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endParaRPr lang="fr-FR" altLang="fr-FR" sz="2000" dirty="0" smtClean="0">
              <a:latin typeface="Century Gothic" panose="020B0502020202020204" pitchFamily="34" charset="0"/>
            </a:endParaRPr>
          </a:p>
          <a:p>
            <a:pPr marL="355600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endParaRPr lang="fr-FR" altLang="fr-FR" sz="2000" dirty="0">
              <a:latin typeface="Century Gothic" panose="020B0502020202020204" pitchFamily="34" charset="0"/>
            </a:endParaRPr>
          </a:p>
        </p:txBody>
      </p:sp>
      <p:sp>
        <p:nvSpPr>
          <p:cNvPr id="5" name="Ellipse 4"/>
          <p:cNvSpPr/>
          <p:nvPr/>
        </p:nvSpPr>
        <p:spPr>
          <a:xfrm>
            <a:off x="4573049" y="3716818"/>
            <a:ext cx="4541153" cy="2284017"/>
          </a:xfrm>
          <a:prstGeom prst="ellips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>
                <a:solidFill>
                  <a:srgbClr val="0B72B5"/>
                </a:solidFill>
              </a:rPr>
              <a:t>Coût investi :</a:t>
            </a:r>
          </a:p>
          <a:p>
            <a:pPr algn="ctr"/>
            <a:r>
              <a:rPr lang="fr-FR" sz="2800" b="1" dirty="0" smtClean="0">
                <a:solidFill>
                  <a:srgbClr val="0B72B5"/>
                </a:solidFill>
              </a:rPr>
              <a:t>189 149 €</a:t>
            </a:r>
            <a:endParaRPr lang="fr-FR" sz="2800" b="1" dirty="0">
              <a:solidFill>
                <a:srgbClr val="0B72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43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166343" y="432397"/>
            <a:ext cx="5947860" cy="8878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fr-FR" sz="2800" b="1" dirty="0" smtClean="0">
                <a:solidFill>
                  <a:srgbClr val="2F63A4"/>
                </a:solidFill>
                <a:latin typeface="Century Gothic" pitchFamily="34" charset="0"/>
              </a:rPr>
              <a:t>Amélioration de l’accessibilité des immeubles</a:t>
            </a: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86121" y="1635491"/>
            <a:ext cx="9408294" cy="351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Mise en place d’ascenseurs en cours (2017) :</a:t>
            </a:r>
          </a:p>
          <a:p>
            <a:pPr marL="1527175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14 rue du Noyer ;</a:t>
            </a:r>
          </a:p>
          <a:p>
            <a:pPr marL="1527175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16 rue du Noyer ;</a:t>
            </a:r>
          </a:p>
          <a:p>
            <a:pPr marL="1527175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13 rue des Brasseries.</a:t>
            </a:r>
          </a:p>
          <a:p>
            <a:pPr marL="909638"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endParaRPr lang="fr-FR" altLang="fr-FR" sz="2000" dirty="0" smtClean="0">
              <a:latin typeface="Century Gothic" panose="020B0502020202020204" pitchFamily="34" charset="0"/>
            </a:endParaRPr>
          </a:p>
          <a:p>
            <a:pPr marL="355600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endParaRPr lang="fr-FR" altLang="fr-FR" sz="2000" dirty="0">
              <a:latin typeface="Century Gothic" panose="020B0502020202020204" pitchFamily="34" charset="0"/>
            </a:endParaRPr>
          </a:p>
        </p:txBody>
      </p:sp>
      <p:sp>
        <p:nvSpPr>
          <p:cNvPr id="5" name="Ellipse 4"/>
          <p:cNvSpPr/>
          <p:nvPr/>
        </p:nvSpPr>
        <p:spPr>
          <a:xfrm>
            <a:off x="4247367" y="3939437"/>
            <a:ext cx="4494216" cy="2284487"/>
          </a:xfrm>
          <a:prstGeom prst="ellips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>
                <a:solidFill>
                  <a:srgbClr val="0B72B5"/>
                </a:solidFill>
              </a:rPr>
              <a:t>Budget prévisionnel :</a:t>
            </a:r>
          </a:p>
          <a:p>
            <a:pPr algn="ctr"/>
            <a:r>
              <a:rPr lang="fr-FR" sz="2800" b="1" dirty="0" smtClean="0">
                <a:solidFill>
                  <a:srgbClr val="0B72B5"/>
                </a:solidFill>
              </a:rPr>
              <a:t> 295 044 €</a:t>
            </a:r>
            <a:endParaRPr lang="fr-FR" sz="2800" b="1" dirty="0">
              <a:solidFill>
                <a:srgbClr val="0B72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63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166343" y="432397"/>
            <a:ext cx="5947860" cy="8878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fr-FR" sz="2800" b="1" dirty="0" smtClean="0">
                <a:solidFill>
                  <a:srgbClr val="2F63A4"/>
                </a:solidFill>
                <a:latin typeface="Century Gothic" pitchFamily="34" charset="0"/>
              </a:rPr>
              <a:t>Amélioration de l’accessibilité des immeubles</a:t>
            </a: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68366" y="1511204"/>
            <a:ext cx="9408294" cy="351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Réhabilitation de résidences dédiées aux personnes âgées ou ayant une forte présence de personnes âgées (en cours 2017) :</a:t>
            </a:r>
          </a:p>
          <a:p>
            <a:pPr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endParaRPr lang="fr-FR" altLang="fr-FR" sz="200" dirty="0" smtClean="0">
              <a:latin typeface="Century Gothic" panose="020B0502020202020204" pitchFamily="34" charset="0"/>
            </a:endParaRPr>
          </a:p>
          <a:p>
            <a:pPr marL="1527175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7-13 Clos de la Grenouillère (41 logements) ;</a:t>
            </a:r>
          </a:p>
          <a:p>
            <a:pPr marL="1184275"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r>
              <a:rPr lang="fr-FR" altLang="fr-FR" sz="2000" b="1" dirty="0" smtClean="0">
                <a:latin typeface="Century Gothic" panose="020B0502020202020204" pitchFamily="34" charset="0"/>
              </a:rPr>
              <a:t>									coût estimatif  790 000 €</a:t>
            </a:r>
            <a:r>
              <a:rPr lang="fr-FR" altLang="fr-FR" sz="2000" dirty="0" smtClean="0">
                <a:latin typeface="Century Gothic" panose="020B0502020202020204" pitchFamily="34" charset="0"/>
              </a:rPr>
              <a:t> </a:t>
            </a:r>
          </a:p>
          <a:p>
            <a:pPr marL="1527175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36 au 40 Cours Ste Anne (67 logements) ;</a:t>
            </a:r>
          </a:p>
          <a:p>
            <a:pPr marL="1184275"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r>
              <a:rPr lang="fr-FR" altLang="fr-FR" sz="2000" b="1" dirty="0">
                <a:latin typeface="Century Gothic" panose="020B0502020202020204" pitchFamily="34" charset="0"/>
              </a:rPr>
              <a:t>	</a:t>
            </a:r>
            <a:r>
              <a:rPr lang="fr-FR" altLang="fr-FR" sz="2000" b="1" dirty="0" smtClean="0">
                <a:latin typeface="Century Gothic" panose="020B0502020202020204" pitchFamily="34" charset="0"/>
              </a:rPr>
              <a:t>								coût estimatif  2 026 000 €</a:t>
            </a:r>
          </a:p>
          <a:p>
            <a:pPr marL="1527175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18-18A Avenue de la Liberté (69 logements)</a:t>
            </a:r>
          </a:p>
          <a:p>
            <a:pPr marL="1184275"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r>
              <a:rPr lang="fr-FR" altLang="fr-FR" sz="2000" dirty="0">
                <a:latin typeface="Century Gothic" panose="020B0502020202020204" pitchFamily="34" charset="0"/>
              </a:rPr>
              <a:t>	</a:t>
            </a:r>
            <a:r>
              <a:rPr lang="fr-FR" altLang="fr-FR" sz="2000" dirty="0" smtClean="0">
                <a:latin typeface="Century Gothic" panose="020B0502020202020204" pitchFamily="34" charset="0"/>
              </a:rPr>
              <a:t>								</a:t>
            </a:r>
            <a:r>
              <a:rPr lang="fr-FR" altLang="fr-FR" sz="2000" b="1" dirty="0" smtClean="0">
                <a:latin typeface="Century Gothic" panose="020B0502020202020204" pitchFamily="34" charset="0"/>
              </a:rPr>
              <a:t>coût estimatif  2 618 000 €</a:t>
            </a:r>
          </a:p>
          <a:p>
            <a:pPr marL="909638"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endParaRPr lang="fr-FR" altLang="fr-FR" sz="2000" dirty="0" smtClean="0">
              <a:latin typeface="Century Gothic" panose="020B0502020202020204" pitchFamily="34" charset="0"/>
            </a:endParaRPr>
          </a:p>
          <a:p>
            <a:pPr marL="355600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endParaRPr lang="fr-FR" altLang="fr-FR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42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166343" y="432397"/>
            <a:ext cx="5947860" cy="8878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fr-FR" sz="2800" b="1" dirty="0" smtClean="0">
                <a:solidFill>
                  <a:srgbClr val="2F63A4"/>
                </a:solidFill>
                <a:latin typeface="Century Gothic" pitchFamily="34" charset="0"/>
              </a:rPr>
              <a:t>Amélioration de l’accessibilité des immeubles</a:t>
            </a: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68366" y="1511204"/>
            <a:ext cx="9408294" cy="351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Types d’aménagements prévus afin d’améliorer l’accessibilité :</a:t>
            </a:r>
            <a:r>
              <a:rPr lang="fr-FR" altLang="fr-FR" sz="200" dirty="0" smtClean="0">
                <a:latin typeface="Century Gothic" panose="020B0502020202020204" pitchFamily="34" charset="0"/>
              </a:rPr>
              <a:t> :</a:t>
            </a:r>
            <a:endParaRPr lang="fr-FR" altLang="fr-FR" sz="2000" dirty="0" smtClean="0">
              <a:latin typeface="Century Gothic" panose="020B0502020202020204" pitchFamily="34" charset="0"/>
            </a:endParaRPr>
          </a:p>
          <a:p>
            <a:pPr marL="1184275"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r>
              <a:rPr lang="fr-FR" altLang="fr-FR" sz="2000" b="1" dirty="0" smtClean="0">
                <a:latin typeface="Century Gothic" panose="020B0502020202020204" pitchFamily="34" charset="0"/>
              </a:rPr>
              <a:t>						</a:t>
            </a:r>
            <a:endParaRPr lang="fr-FR" altLang="fr-FR" sz="2000" dirty="0" smtClean="0">
              <a:latin typeface="Century Gothic" panose="020B0502020202020204" pitchFamily="34" charset="0"/>
            </a:endParaRPr>
          </a:p>
          <a:p>
            <a:pPr marL="355600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endParaRPr lang="fr-FR" altLang="fr-FR" sz="2000" dirty="0">
              <a:latin typeface="Century Gothic" panose="020B0502020202020204" pitchFamily="34" charset="0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720486" y="2166151"/>
            <a:ext cx="8211846" cy="452761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bg1"/>
                </a:solidFill>
              </a:rPr>
              <a:t>. </a:t>
            </a:r>
            <a:r>
              <a:rPr lang="fr-FR" sz="2400" dirty="0" smtClean="0">
                <a:solidFill>
                  <a:schemeClr val="bg1"/>
                </a:solidFill>
              </a:rPr>
              <a:t>Mise en place de mains courantes supplémentaires ;</a:t>
            </a:r>
          </a:p>
          <a:p>
            <a:pPr>
              <a:lnSpc>
                <a:spcPct val="150000"/>
              </a:lnSpc>
            </a:pPr>
            <a:r>
              <a:rPr lang="fr-FR" sz="2400" dirty="0" smtClean="0">
                <a:solidFill>
                  <a:schemeClr val="bg1"/>
                </a:solidFill>
              </a:rPr>
              <a:t>. Mise en place de bandes podotactiles ;</a:t>
            </a:r>
          </a:p>
          <a:p>
            <a:pPr marL="88900" indent="-88900">
              <a:lnSpc>
                <a:spcPct val="150000"/>
              </a:lnSpc>
            </a:pPr>
            <a:r>
              <a:rPr lang="fr-FR" sz="2400" dirty="0" smtClean="0">
                <a:solidFill>
                  <a:schemeClr val="bg1"/>
                </a:solidFill>
              </a:rPr>
              <a:t>. Mise en place de bandes de vigilances ;</a:t>
            </a:r>
          </a:p>
          <a:p>
            <a:pPr marL="88900" indent="-88900">
              <a:lnSpc>
                <a:spcPct val="150000"/>
              </a:lnSpc>
            </a:pPr>
            <a:r>
              <a:rPr lang="fr-FR" sz="2400" dirty="0" smtClean="0">
                <a:solidFill>
                  <a:schemeClr val="bg1"/>
                </a:solidFill>
              </a:rPr>
              <a:t>. Mise en place de nez de marche ;</a:t>
            </a:r>
          </a:p>
          <a:p>
            <a:pPr marL="88900" indent="-88900">
              <a:lnSpc>
                <a:spcPct val="150000"/>
              </a:lnSpc>
            </a:pPr>
            <a:r>
              <a:rPr lang="fr-FR" sz="2400" dirty="0" smtClean="0">
                <a:solidFill>
                  <a:schemeClr val="bg1"/>
                </a:solidFill>
              </a:rPr>
              <a:t>. Affichage du niveau des étages ;</a:t>
            </a:r>
          </a:p>
          <a:p>
            <a:pPr marL="88900" indent="-88900">
              <a:lnSpc>
                <a:spcPct val="150000"/>
              </a:lnSpc>
            </a:pPr>
            <a:r>
              <a:rPr lang="fr-FR" sz="2400" dirty="0" smtClean="0">
                <a:solidFill>
                  <a:schemeClr val="bg1"/>
                </a:solidFill>
              </a:rPr>
              <a:t>. Amélioration de l’éclairage général ;</a:t>
            </a:r>
          </a:p>
          <a:p>
            <a:pPr marL="88900" indent="-88900">
              <a:lnSpc>
                <a:spcPct val="150000"/>
              </a:lnSpc>
            </a:pPr>
            <a:r>
              <a:rPr lang="fr-FR" sz="2400" dirty="0" smtClean="0">
                <a:solidFill>
                  <a:schemeClr val="bg1"/>
                </a:solidFill>
              </a:rPr>
              <a:t>. Mise en place de la visiophonie ;</a:t>
            </a:r>
          </a:p>
          <a:p>
            <a:pPr marL="88900" indent="-88900">
              <a:lnSpc>
                <a:spcPct val="150000"/>
              </a:lnSpc>
            </a:pPr>
            <a:r>
              <a:rPr lang="fr-FR" sz="2400" dirty="0" smtClean="0">
                <a:solidFill>
                  <a:schemeClr val="bg1"/>
                </a:solidFill>
              </a:rPr>
              <a:t>. Mise en place de douche (à la demande) ;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28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015422" y="299232"/>
            <a:ext cx="6107659" cy="8878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fr-FR" sz="2800" b="1" dirty="0" smtClean="0">
                <a:solidFill>
                  <a:srgbClr val="2F63A4"/>
                </a:solidFill>
                <a:latin typeface="Century Gothic" pitchFamily="34" charset="0"/>
              </a:rPr>
              <a:t>Neuf, Acquisition et Réhabilitatio</a:t>
            </a:r>
            <a:r>
              <a:rPr lang="fr-FR" sz="2800" b="1" dirty="0">
                <a:solidFill>
                  <a:srgbClr val="2F63A4"/>
                </a:solidFill>
                <a:latin typeface="Century Gothic" pitchFamily="34" charset="0"/>
              </a:rPr>
              <a:t>n</a:t>
            </a:r>
            <a:endParaRPr lang="fr-FR" sz="2800" b="1" dirty="0" smtClean="0">
              <a:solidFill>
                <a:srgbClr val="2F63A4"/>
              </a:solidFill>
              <a:latin typeface="Century Gothic" pitchFamily="34" charset="0"/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68366" y="1511204"/>
            <a:ext cx="9408294" cy="351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r>
              <a:rPr lang="fr-FR" altLang="fr-FR" sz="2000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Constructions neuves et réhabilitations :</a:t>
            </a:r>
          </a:p>
          <a:p>
            <a:pPr indent="0" eaLnBrk="1" hangingPunct="1">
              <a:buClr>
                <a:srgbClr val="0B72B5"/>
              </a:buClr>
              <a:buNone/>
            </a:pPr>
            <a:endParaRPr lang="fr-FR" altLang="fr-FR" sz="200" dirty="0" smtClean="0">
              <a:latin typeface="Century Gothic" panose="020B0502020202020204" pitchFamily="34" charset="0"/>
            </a:endParaRPr>
          </a:p>
          <a:p>
            <a:pPr marL="1074738" eaLnBrk="1" hangingPunct="1">
              <a:lnSpc>
                <a:spcPct val="1500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Impasse du </a:t>
            </a:r>
            <a:r>
              <a:rPr lang="fr-FR" altLang="fr-FR" sz="2000" dirty="0" err="1" smtClean="0">
                <a:latin typeface="Century Gothic" panose="020B0502020202020204" pitchFamily="34" charset="0"/>
              </a:rPr>
              <a:t>Bachacker</a:t>
            </a:r>
            <a:r>
              <a:rPr lang="fr-FR" altLang="fr-FR" sz="2000" dirty="0" smtClean="0">
                <a:latin typeface="Century Gothic" panose="020B0502020202020204" pitchFamily="34" charset="0"/>
              </a:rPr>
              <a:t> à HERLISHEIM :</a:t>
            </a:r>
          </a:p>
          <a:p>
            <a:pPr marL="731838" indent="0" eaLnBrk="1" hangingPunct="1">
              <a:lnSpc>
                <a:spcPct val="150000"/>
              </a:lnSpc>
              <a:buClr>
                <a:srgbClr val="0B72B5"/>
              </a:buClr>
              <a:buNone/>
            </a:pPr>
            <a:endParaRPr lang="fr-FR" altLang="fr-FR" sz="200" dirty="0" smtClean="0">
              <a:latin typeface="Century Gothic" panose="020B0502020202020204" pitchFamily="34" charset="0"/>
            </a:endParaRPr>
          </a:p>
          <a:p>
            <a:pPr marL="731838" indent="0" eaLnBrk="1" hangingPunct="1">
              <a:lnSpc>
                <a:spcPct val="150000"/>
              </a:lnSpc>
              <a:buClr>
                <a:srgbClr val="0B72B5"/>
              </a:buClr>
              <a:buNone/>
            </a:pPr>
            <a:r>
              <a:rPr lang="fr-FR" altLang="fr-FR" sz="2000" dirty="0">
                <a:latin typeface="Century Gothic" panose="020B0502020202020204" pitchFamily="34" charset="0"/>
              </a:rPr>
              <a:t>	</a:t>
            </a:r>
            <a:r>
              <a:rPr lang="fr-FR" altLang="fr-FR" sz="2000" dirty="0" smtClean="0">
                <a:latin typeface="Century Gothic" panose="020B0502020202020204" pitchFamily="34" charset="0"/>
              </a:rPr>
              <a:t>		</a:t>
            </a:r>
            <a:r>
              <a:rPr lang="fr-FR" altLang="fr-FR" sz="20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. 9 maisons individuelles accessibles aux PMR</a:t>
            </a:r>
            <a:endParaRPr lang="fr-FR" altLang="fr-FR" sz="2000" dirty="0" smtClean="0">
              <a:latin typeface="Century Gothic" panose="020B0502020202020204" pitchFamily="34" charset="0"/>
            </a:endParaRPr>
          </a:p>
          <a:p>
            <a:pPr marL="731838" indent="0" eaLnBrk="1" hangingPunct="1">
              <a:lnSpc>
                <a:spcPct val="150000"/>
              </a:lnSpc>
              <a:buClr>
                <a:srgbClr val="0B72B5"/>
              </a:buClr>
              <a:buNone/>
            </a:pPr>
            <a:endParaRPr lang="fr-FR" altLang="fr-FR" sz="200" dirty="0" smtClean="0">
              <a:latin typeface="Century Gothic" panose="020B0502020202020204" pitchFamily="34" charset="0"/>
            </a:endParaRPr>
          </a:p>
          <a:p>
            <a:pPr marL="1074738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Route des Trois Epis à INGERSHEIM :</a:t>
            </a:r>
          </a:p>
          <a:p>
            <a:pPr marL="731838"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r>
              <a:rPr lang="fr-FR" altLang="fr-FR" sz="2000" dirty="0" smtClean="0">
                <a:latin typeface="Century Gothic" panose="020B0502020202020204" pitchFamily="34" charset="0"/>
              </a:rPr>
              <a:t>			. </a:t>
            </a:r>
            <a:r>
              <a:rPr lang="fr-FR" altLang="fr-FR" sz="20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2 logements neufs accessibles aux PMR</a:t>
            </a:r>
          </a:p>
          <a:p>
            <a:pPr marL="731838"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r>
              <a:rPr lang="fr-FR" altLang="fr-FR" sz="2000" dirty="0">
                <a:solidFill>
                  <a:srgbClr val="0070C0"/>
                </a:solidFill>
                <a:latin typeface="Century Gothic" panose="020B0502020202020204" pitchFamily="34" charset="0"/>
              </a:rPr>
              <a:t>	</a:t>
            </a:r>
            <a:r>
              <a:rPr lang="fr-FR" altLang="fr-FR" sz="20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		. 2 logements réhabilités accessibles aux PMR</a:t>
            </a:r>
          </a:p>
          <a:p>
            <a:pPr marL="1074738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endParaRPr lang="fr-FR" altLang="fr-FR" sz="2000" dirty="0" smtClean="0">
              <a:latin typeface="Century Gothic" panose="020B0502020202020204" pitchFamily="34" charset="0"/>
            </a:endParaRPr>
          </a:p>
          <a:p>
            <a:pPr marL="1184275"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r>
              <a:rPr lang="fr-FR" altLang="fr-FR" sz="2000" b="1" dirty="0" smtClean="0">
                <a:latin typeface="Century Gothic" panose="020B0502020202020204" pitchFamily="34" charset="0"/>
              </a:rPr>
              <a:t>									</a:t>
            </a:r>
            <a:endParaRPr lang="fr-FR" altLang="fr-FR" sz="2000" dirty="0" smtClean="0">
              <a:latin typeface="Century Gothic" panose="020B0502020202020204" pitchFamily="34" charset="0"/>
            </a:endParaRPr>
          </a:p>
          <a:p>
            <a:pPr marL="355600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endParaRPr lang="fr-FR" altLang="fr-FR" sz="2000" dirty="0">
              <a:latin typeface="Century Gothic" panose="020B0502020202020204" pitchFamily="34" charset="0"/>
            </a:endParaRPr>
          </a:p>
        </p:txBody>
      </p:sp>
      <p:sp>
        <p:nvSpPr>
          <p:cNvPr id="5" name="Ellipse 4"/>
          <p:cNvSpPr/>
          <p:nvPr/>
        </p:nvSpPr>
        <p:spPr>
          <a:xfrm>
            <a:off x="4726762" y="4820091"/>
            <a:ext cx="3671514" cy="1909183"/>
          </a:xfrm>
          <a:prstGeom prst="ellips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>
                <a:solidFill>
                  <a:srgbClr val="0B72B5"/>
                </a:solidFill>
              </a:rPr>
              <a:t>13 logements PMR livrés en 2016</a:t>
            </a:r>
            <a:endParaRPr lang="fr-FR" sz="2800" b="1" dirty="0">
              <a:solidFill>
                <a:srgbClr val="0B72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68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015422" y="299232"/>
            <a:ext cx="6107659" cy="8878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fr-FR" sz="2800" b="1" dirty="0" smtClean="0">
                <a:solidFill>
                  <a:srgbClr val="2F63A4"/>
                </a:solidFill>
                <a:latin typeface="Century Gothic" pitchFamily="34" charset="0"/>
              </a:rPr>
              <a:t>Travaux d’accessibilité des ERP dans le cadre de l’</a:t>
            </a:r>
            <a:r>
              <a:rPr lang="fr-FR" sz="2800" b="1" dirty="0" err="1" smtClean="0">
                <a:solidFill>
                  <a:srgbClr val="2F63A4"/>
                </a:solidFill>
                <a:latin typeface="Century Gothic" pitchFamily="34" charset="0"/>
              </a:rPr>
              <a:t>Ad’AP</a:t>
            </a:r>
            <a:endParaRPr lang="fr-FR" sz="2800" b="1" dirty="0" smtClean="0">
              <a:solidFill>
                <a:srgbClr val="2F63A4"/>
              </a:solidFill>
              <a:latin typeface="Century Gothic" pitchFamily="34" charset="0"/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68366" y="1626614"/>
            <a:ext cx="9408294" cy="351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lvl="0" algn="r">
              <a:buFont typeface="Wingdings" panose="05000000000000000000" pitchFamily="2" charset="2"/>
              <a:buChar char="Ø"/>
            </a:pPr>
            <a:r>
              <a:rPr lang="fr-FR" sz="2400" dirty="0" smtClean="0">
                <a:solidFill>
                  <a:srgbClr val="0070C0"/>
                </a:solidFill>
              </a:rPr>
              <a:t>Local </a:t>
            </a:r>
            <a:r>
              <a:rPr lang="fr-FR" sz="2400" dirty="0">
                <a:solidFill>
                  <a:srgbClr val="0070C0"/>
                </a:solidFill>
              </a:rPr>
              <a:t>commercial</a:t>
            </a:r>
            <a:r>
              <a:rPr lang="fr-FR" sz="2400" dirty="0"/>
              <a:t> </a:t>
            </a:r>
            <a:r>
              <a:rPr lang="fr-FR" sz="2400" dirty="0">
                <a:solidFill>
                  <a:srgbClr val="0070C0"/>
                </a:solidFill>
              </a:rPr>
              <a:t>Alimentation</a:t>
            </a:r>
            <a:r>
              <a:rPr lang="fr-FR" sz="2400" dirty="0"/>
              <a:t> – 11 rue de la Poudrière – Colmar</a:t>
            </a:r>
            <a:r>
              <a:rPr lang="fr-FR" sz="2000" dirty="0"/>
              <a:t> : </a:t>
            </a:r>
            <a:r>
              <a:rPr lang="fr-FR" sz="2000" dirty="0" smtClean="0"/>
              <a:t>		</a:t>
            </a:r>
          </a:p>
          <a:p>
            <a:pPr lvl="0" indent="0" algn="r">
              <a:buNone/>
            </a:pPr>
            <a:r>
              <a:rPr lang="fr-FR" sz="2400" dirty="0" smtClean="0">
                <a:solidFill>
                  <a:srgbClr val="0070C0"/>
                </a:solidFill>
              </a:rPr>
              <a:t>21.792,00 </a:t>
            </a:r>
            <a:r>
              <a:rPr lang="fr-FR" sz="2400" dirty="0">
                <a:solidFill>
                  <a:srgbClr val="0070C0"/>
                </a:solidFill>
              </a:rPr>
              <a:t>€ </a:t>
            </a:r>
            <a:r>
              <a:rPr lang="fr-FR" sz="2400" dirty="0" smtClean="0">
                <a:solidFill>
                  <a:srgbClr val="0070C0"/>
                </a:solidFill>
              </a:rPr>
              <a:t>TTC</a:t>
            </a:r>
          </a:p>
          <a:p>
            <a:pPr marL="342900" lvl="0" algn="r">
              <a:buFont typeface="Wingdings" panose="05000000000000000000" pitchFamily="2" charset="2"/>
              <a:buChar char="Ø"/>
            </a:pPr>
            <a:r>
              <a:rPr lang="fr-FR" sz="2400" dirty="0" smtClean="0">
                <a:solidFill>
                  <a:srgbClr val="0070C0"/>
                </a:solidFill>
              </a:rPr>
              <a:t>Service </a:t>
            </a:r>
            <a:r>
              <a:rPr lang="fr-FR" sz="2400" dirty="0">
                <a:solidFill>
                  <a:srgbClr val="0070C0"/>
                </a:solidFill>
              </a:rPr>
              <a:t>de soins à domicile </a:t>
            </a:r>
            <a:r>
              <a:rPr lang="fr-FR" sz="2400" dirty="0"/>
              <a:t>– 18 rue de </a:t>
            </a:r>
            <a:r>
              <a:rPr lang="fr-FR" sz="2400" dirty="0" smtClean="0"/>
              <a:t>Gérardmer </a:t>
            </a:r>
            <a:r>
              <a:rPr lang="fr-FR" sz="2400" dirty="0"/>
              <a:t>– Colmar </a:t>
            </a:r>
            <a:r>
              <a:rPr lang="fr-FR" sz="2400" dirty="0" smtClean="0"/>
              <a:t>:					</a:t>
            </a:r>
            <a:r>
              <a:rPr lang="fr-FR" sz="2400" dirty="0" smtClean="0">
                <a:solidFill>
                  <a:srgbClr val="0070C0"/>
                </a:solidFill>
              </a:rPr>
              <a:t>84.082,11 </a:t>
            </a:r>
            <a:r>
              <a:rPr lang="fr-FR" sz="2400" dirty="0">
                <a:solidFill>
                  <a:srgbClr val="0070C0"/>
                </a:solidFill>
              </a:rPr>
              <a:t>€ </a:t>
            </a:r>
            <a:r>
              <a:rPr lang="fr-FR" sz="2400" dirty="0" smtClean="0">
                <a:solidFill>
                  <a:srgbClr val="0070C0"/>
                </a:solidFill>
              </a:rPr>
              <a:t>TTC</a:t>
            </a:r>
          </a:p>
          <a:p>
            <a:pPr marL="342900" lvl="0">
              <a:buFont typeface="Wingdings" panose="05000000000000000000" pitchFamily="2" charset="2"/>
              <a:buChar char="Ø"/>
            </a:pPr>
            <a:r>
              <a:rPr lang="fr-FR" sz="2400" dirty="0" smtClean="0">
                <a:solidFill>
                  <a:srgbClr val="0070C0"/>
                </a:solidFill>
              </a:rPr>
              <a:t>Association </a:t>
            </a:r>
            <a:r>
              <a:rPr lang="fr-FR" sz="2400" dirty="0">
                <a:solidFill>
                  <a:srgbClr val="0070C0"/>
                </a:solidFill>
              </a:rPr>
              <a:t>PREALIS </a:t>
            </a:r>
            <a:r>
              <a:rPr lang="fr-FR" sz="2400" dirty="0"/>
              <a:t>– 1 place Henri Sellier – Colmar : </a:t>
            </a:r>
            <a:r>
              <a:rPr lang="fr-FR" sz="2400" dirty="0" smtClean="0"/>
              <a:t>				</a:t>
            </a:r>
          </a:p>
          <a:p>
            <a:pPr lvl="0" indent="0" algn="r">
              <a:buNone/>
            </a:pPr>
            <a:r>
              <a:rPr lang="fr-FR" sz="2400" dirty="0" smtClean="0">
                <a:solidFill>
                  <a:srgbClr val="0070C0"/>
                </a:solidFill>
              </a:rPr>
              <a:t>51.374,17 </a:t>
            </a:r>
            <a:r>
              <a:rPr lang="fr-FR" sz="2400" dirty="0">
                <a:solidFill>
                  <a:srgbClr val="0070C0"/>
                </a:solidFill>
              </a:rPr>
              <a:t>€ </a:t>
            </a:r>
            <a:r>
              <a:rPr lang="fr-FR" sz="2400" dirty="0" smtClean="0">
                <a:solidFill>
                  <a:srgbClr val="0070C0"/>
                </a:solidFill>
              </a:rPr>
              <a:t>TTC</a:t>
            </a:r>
          </a:p>
          <a:p>
            <a:pPr marL="342900" lvl="0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70C0"/>
                </a:solidFill>
              </a:rPr>
              <a:t>Bridge </a:t>
            </a:r>
            <a:r>
              <a:rPr lang="en-US" sz="2400" dirty="0">
                <a:solidFill>
                  <a:srgbClr val="0070C0"/>
                </a:solidFill>
              </a:rPr>
              <a:t>Club </a:t>
            </a:r>
            <a:r>
              <a:rPr lang="en-US" sz="2400" dirty="0"/>
              <a:t>– 2 place Henri </a:t>
            </a:r>
            <a:r>
              <a:rPr lang="en-US" sz="2400" dirty="0" err="1"/>
              <a:t>Sellier</a:t>
            </a:r>
            <a:r>
              <a:rPr lang="en-US" sz="2400" dirty="0"/>
              <a:t> – Colmar : </a:t>
            </a:r>
            <a:r>
              <a:rPr lang="en-US" sz="2400" dirty="0" smtClean="0"/>
              <a:t>						</a:t>
            </a:r>
          </a:p>
          <a:p>
            <a:pPr lvl="0" indent="0" algn="r"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8.281,43 </a:t>
            </a:r>
            <a:r>
              <a:rPr lang="en-US" sz="2400" dirty="0">
                <a:solidFill>
                  <a:srgbClr val="0070C0"/>
                </a:solidFill>
              </a:rPr>
              <a:t>€ </a:t>
            </a:r>
            <a:r>
              <a:rPr lang="en-US" sz="2400" dirty="0" smtClean="0">
                <a:solidFill>
                  <a:srgbClr val="0070C0"/>
                </a:solidFill>
              </a:rPr>
              <a:t>TTC</a:t>
            </a:r>
            <a:endParaRPr lang="fr-FR" sz="2400" dirty="0">
              <a:solidFill>
                <a:srgbClr val="0070C0"/>
              </a:solidFill>
            </a:endParaRPr>
          </a:p>
          <a:p>
            <a:pPr marL="342900" lvl="0">
              <a:buFont typeface="Wingdings" panose="05000000000000000000" pitchFamily="2" charset="2"/>
              <a:buChar char="Ø"/>
            </a:pPr>
            <a:r>
              <a:rPr lang="fr-FR" sz="2400" dirty="0" smtClean="0">
                <a:solidFill>
                  <a:srgbClr val="0070C0"/>
                </a:solidFill>
              </a:rPr>
              <a:t>Association </a:t>
            </a:r>
            <a:r>
              <a:rPr lang="fr-FR" sz="2400" dirty="0">
                <a:solidFill>
                  <a:srgbClr val="0070C0"/>
                </a:solidFill>
              </a:rPr>
              <a:t>GEM </a:t>
            </a:r>
            <a:r>
              <a:rPr lang="fr-FR" sz="2400" dirty="0"/>
              <a:t>– 3 place Henri Sellier – Colmar : </a:t>
            </a:r>
            <a:r>
              <a:rPr lang="fr-FR" sz="2400" dirty="0" smtClean="0"/>
              <a:t>				</a:t>
            </a:r>
          </a:p>
          <a:p>
            <a:pPr lvl="0" indent="0" algn="r">
              <a:buNone/>
            </a:pPr>
            <a:r>
              <a:rPr lang="fr-FR" sz="2400" dirty="0" smtClean="0">
                <a:solidFill>
                  <a:srgbClr val="0070C0"/>
                </a:solidFill>
              </a:rPr>
              <a:t>24.633,54 </a:t>
            </a:r>
            <a:r>
              <a:rPr lang="fr-FR" sz="2400" dirty="0">
                <a:solidFill>
                  <a:srgbClr val="0070C0"/>
                </a:solidFill>
              </a:rPr>
              <a:t>€ TTC</a:t>
            </a:r>
          </a:p>
          <a:p>
            <a:pPr marL="12700"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endParaRPr lang="fr-FR" altLang="fr-FR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66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015422" y="299232"/>
            <a:ext cx="6107659" cy="8878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fr-FR" sz="2800" b="1" dirty="0" smtClean="0">
                <a:solidFill>
                  <a:srgbClr val="2F63A4"/>
                </a:solidFill>
                <a:latin typeface="Century Gothic" pitchFamily="34" charset="0"/>
              </a:rPr>
              <a:t>Travaux d’accessibilité des ERP dans le cadre de l’</a:t>
            </a:r>
            <a:r>
              <a:rPr lang="fr-FR" sz="2800" b="1" dirty="0" err="1" smtClean="0">
                <a:solidFill>
                  <a:srgbClr val="2F63A4"/>
                </a:solidFill>
                <a:latin typeface="Century Gothic" pitchFamily="34" charset="0"/>
              </a:rPr>
              <a:t>Ad’AP</a:t>
            </a:r>
            <a:endParaRPr lang="fr-FR" sz="2800" b="1" dirty="0" smtClean="0">
              <a:solidFill>
                <a:srgbClr val="2F63A4"/>
              </a:solidFill>
              <a:latin typeface="Century Gothic" pitchFamily="34" charset="0"/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68366" y="1511204"/>
            <a:ext cx="9408294" cy="351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eaLnBrk="1" hangingPunct="1">
              <a:buClr>
                <a:srgbClr val="0B72B5"/>
              </a:buClr>
              <a:buNone/>
            </a:pPr>
            <a:endParaRPr lang="fr-FR" altLang="fr-FR" sz="200" dirty="0" smtClean="0">
              <a:latin typeface="Century Gothic" panose="020B0502020202020204" pitchFamily="34" charset="0"/>
            </a:endParaRPr>
          </a:p>
          <a:p>
            <a:pPr marL="342900" lvl="0">
              <a:buFont typeface="Wingdings" panose="05000000000000000000" pitchFamily="2" charset="2"/>
              <a:buChar char="Ø"/>
            </a:pPr>
            <a:r>
              <a:rPr lang="fr-FR" sz="2400" dirty="0" smtClean="0">
                <a:solidFill>
                  <a:srgbClr val="0070C0"/>
                </a:solidFill>
              </a:rPr>
              <a:t>Local </a:t>
            </a:r>
            <a:r>
              <a:rPr lang="fr-FR" sz="2400" dirty="0">
                <a:solidFill>
                  <a:srgbClr val="0070C0"/>
                </a:solidFill>
              </a:rPr>
              <a:t>Commercial Esthétique Rêve de Fées </a:t>
            </a:r>
            <a:r>
              <a:rPr lang="fr-FR" sz="2400" dirty="0"/>
              <a:t>– 68 rue de Turckheim – Colmar : </a:t>
            </a:r>
            <a:r>
              <a:rPr lang="fr-FR" sz="2400" dirty="0" smtClean="0"/>
              <a:t>												     </a:t>
            </a:r>
            <a:r>
              <a:rPr lang="fr-FR" sz="2400" dirty="0" smtClean="0">
                <a:solidFill>
                  <a:srgbClr val="0070C0"/>
                </a:solidFill>
              </a:rPr>
              <a:t>13.081,44 </a:t>
            </a:r>
            <a:r>
              <a:rPr lang="fr-FR" sz="2400" dirty="0">
                <a:solidFill>
                  <a:srgbClr val="0070C0"/>
                </a:solidFill>
              </a:rPr>
              <a:t>€ TTC</a:t>
            </a:r>
          </a:p>
          <a:p>
            <a:pPr marL="342900"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rgbClr val="0070C0"/>
                </a:solidFill>
              </a:rPr>
              <a:t>Local d’activités vacant </a:t>
            </a:r>
            <a:r>
              <a:rPr lang="fr-FR" sz="2400" dirty="0"/>
              <a:t>– 10 rue de </a:t>
            </a:r>
            <a:r>
              <a:rPr lang="fr-FR" sz="2400" dirty="0" err="1"/>
              <a:t>Zimmerbach</a:t>
            </a:r>
            <a:r>
              <a:rPr lang="fr-FR" sz="2400" dirty="0"/>
              <a:t> – Colmar : </a:t>
            </a:r>
            <a:endParaRPr lang="fr-FR" sz="2400" dirty="0" smtClean="0"/>
          </a:p>
          <a:p>
            <a:pPr indent="0" algn="r">
              <a:buNone/>
            </a:pPr>
            <a:r>
              <a:rPr lang="fr-FR" sz="2400" dirty="0" smtClean="0">
                <a:solidFill>
                  <a:srgbClr val="0070C0"/>
                </a:solidFill>
              </a:rPr>
              <a:t>29.759,99 </a:t>
            </a:r>
            <a:r>
              <a:rPr lang="fr-FR" sz="2400" dirty="0">
                <a:solidFill>
                  <a:srgbClr val="0070C0"/>
                </a:solidFill>
              </a:rPr>
              <a:t>€ TTC</a:t>
            </a:r>
          </a:p>
          <a:p>
            <a:pPr marL="342900" lvl="0"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rgbClr val="0070C0"/>
                </a:solidFill>
              </a:rPr>
              <a:t>Local d’activités vacant </a:t>
            </a:r>
            <a:r>
              <a:rPr lang="fr-FR" sz="2400" dirty="0"/>
              <a:t>– 12 rue de </a:t>
            </a:r>
            <a:r>
              <a:rPr lang="fr-FR" sz="2400" dirty="0" err="1"/>
              <a:t>Zimmerbach</a:t>
            </a:r>
            <a:r>
              <a:rPr lang="fr-FR" sz="2400" dirty="0"/>
              <a:t> – Colmar : </a:t>
            </a:r>
            <a:endParaRPr lang="fr-FR" sz="2400" dirty="0" smtClean="0"/>
          </a:p>
          <a:p>
            <a:pPr lvl="0" indent="0" algn="r">
              <a:buNone/>
            </a:pPr>
            <a:r>
              <a:rPr lang="fr-FR" sz="2400" dirty="0" smtClean="0">
                <a:solidFill>
                  <a:srgbClr val="0070C0"/>
                </a:solidFill>
              </a:rPr>
              <a:t>5.262,65 </a:t>
            </a:r>
            <a:r>
              <a:rPr lang="fr-FR" sz="2400" dirty="0">
                <a:solidFill>
                  <a:srgbClr val="0070C0"/>
                </a:solidFill>
              </a:rPr>
              <a:t>€ TTC</a:t>
            </a:r>
          </a:p>
          <a:p>
            <a:pPr marL="342900"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rgbClr val="0070C0"/>
                </a:solidFill>
              </a:rPr>
              <a:t>Local d’activité (ex CPAM) </a:t>
            </a:r>
            <a:r>
              <a:rPr lang="fr-FR" sz="2400" dirty="0"/>
              <a:t>– 25 rue de Paris – Colmar : </a:t>
            </a:r>
            <a:endParaRPr lang="fr-FR" sz="2400" dirty="0" smtClean="0"/>
          </a:p>
          <a:p>
            <a:pPr indent="0" algn="r">
              <a:buNone/>
            </a:pPr>
            <a:r>
              <a:rPr lang="fr-FR" sz="2400" dirty="0" smtClean="0">
                <a:solidFill>
                  <a:srgbClr val="0070C0"/>
                </a:solidFill>
              </a:rPr>
              <a:t>20.095,44 </a:t>
            </a:r>
            <a:r>
              <a:rPr lang="fr-FR" sz="2400" dirty="0">
                <a:solidFill>
                  <a:srgbClr val="0070C0"/>
                </a:solidFill>
              </a:rPr>
              <a:t>€ TTC</a:t>
            </a:r>
          </a:p>
          <a:p>
            <a:pPr marL="342900" lvl="0">
              <a:buFont typeface="Wingdings" panose="05000000000000000000" pitchFamily="2" charset="2"/>
              <a:buChar char="Ø"/>
            </a:pPr>
            <a:r>
              <a:rPr lang="fr-FR" sz="2400" dirty="0" smtClean="0">
                <a:solidFill>
                  <a:srgbClr val="0070C0"/>
                </a:solidFill>
              </a:rPr>
              <a:t>Local d’activité (ex </a:t>
            </a:r>
            <a:r>
              <a:rPr lang="fr-FR" sz="2400" dirty="0" err="1" smtClean="0">
                <a:solidFill>
                  <a:srgbClr val="0070C0"/>
                </a:solidFill>
              </a:rPr>
              <a:t>Ass</a:t>
            </a:r>
            <a:r>
              <a:rPr lang="fr-FR" sz="2400" dirty="0" smtClean="0">
                <a:solidFill>
                  <a:srgbClr val="0070C0"/>
                </a:solidFill>
              </a:rPr>
              <a:t>. Entre Amies) </a:t>
            </a:r>
            <a:r>
              <a:rPr lang="fr-FR" sz="2400" dirty="0"/>
              <a:t>– 25 rue de Paris – Colmar : </a:t>
            </a:r>
            <a:endParaRPr lang="fr-FR" sz="2400" dirty="0" smtClean="0"/>
          </a:p>
          <a:p>
            <a:pPr lvl="0" indent="0" algn="r">
              <a:buNone/>
            </a:pPr>
            <a:r>
              <a:rPr lang="fr-FR" sz="2400" dirty="0" smtClean="0">
                <a:solidFill>
                  <a:srgbClr val="0070C0"/>
                </a:solidFill>
              </a:rPr>
              <a:t>10.718,00 </a:t>
            </a:r>
            <a:r>
              <a:rPr lang="fr-FR" sz="2400" dirty="0">
                <a:solidFill>
                  <a:srgbClr val="0070C0"/>
                </a:solidFill>
              </a:rPr>
              <a:t>€ TTC</a:t>
            </a:r>
          </a:p>
          <a:p>
            <a:pPr marL="1074738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Ø"/>
            </a:pPr>
            <a:endParaRPr lang="fr-FR" altLang="fr-FR" sz="2000" dirty="0" smtClean="0">
              <a:latin typeface="Century Gothic" panose="020B0502020202020204" pitchFamily="34" charset="0"/>
            </a:endParaRPr>
          </a:p>
          <a:p>
            <a:pPr marL="1184275" indent="0" eaLnBrk="1" hangingPunct="1">
              <a:lnSpc>
                <a:spcPts val="3600"/>
              </a:lnSpc>
              <a:buClr>
                <a:srgbClr val="0B72B5"/>
              </a:buClr>
              <a:buNone/>
            </a:pPr>
            <a:r>
              <a:rPr lang="fr-FR" altLang="fr-FR" sz="2000" b="1" dirty="0" smtClean="0">
                <a:latin typeface="Century Gothic" panose="020B0502020202020204" pitchFamily="34" charset="0"/>
              </a:rPr>
              <a:t>									</a:t>
            </a:r>
            <a:endParaRPr lang="fr-FR" altLang="fr-FR" sz="2000" dirty="0" smtClean="0">
              <a:latin typeface="Century Gothic" panose="020B0502020202020204" pitchFamily="34" charset="0"/>
            </a:endParaRPr>
          </a:p>
          <a:p>
            <a:pPr marL="355600" eaLnBrk="1" hangingPunct="1">
              <a:lnSpc>
                <a:spcPts val="3600"/>
              </a:lnSpc>
              <a:buClr>
                <a:srgbClr val="0B72B5"/>
              </a:buClr>
              <a:buFont typeface="Wingdings" panose="05000000000000000000" pitchFamily="2" charset="2"/>
              <a:buChar char="v"/>
            </a:pPr>
            <a:endParaRPr lang="fr-FR" altLang="fr-FR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29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te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6871</TotalTime>
  <Words>387</Words>
  <Application>Microsoft Office PowerPoint</Application>
  <PresentationFormat>Grand écran</PresentationFormat>
  <Paragraphs>112</Paragraphs>
  <Slides>11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Century Gothic</vt:lpstr>
      <vt:lpstr>Trebuchet MS</vt:lpstr>
      <vt:lpstr>Wingdings</vt:lpstr>
      <vt:lpstr>Wingdings 3</vt:lpstr>
      <vt:lpstr>Facette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Laure KEITH</dc:creator>
  <cp:lastModifiedBy>David ROHN</cp:lastModifiedBy>
  <cp:revision>505</cp:revision>
  <cp:lastPrinted>2017-09-01T07:47:19Z</cp:lastPrinted>
  <dcterms:created xsi:type="dcterms:W3CDTF">2014-10-10T07:02:31Z</dcterms:created>
  <dcterms:modified xsi:type="dcterms:W3CDTF">2017-09-13T12:30:19Z</dcterms:modified>
</cp:coreProperties>
</file>