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60" r:id="rId8"/>
    <p:sldId id="259" r:id="rId9"/>
    <p:sldId id="258" r:id="rId10"/>
    <p:sldId id="264" r:id="rId11"/>
    <p:sldId id="261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1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76" y="-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156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62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14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70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87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21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985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918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326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8368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95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AB9AF-EA05-4DD9-921E-1DDF3FAC338B}" type="datetimeFigureOut">
              <a:rPr lang="fr-FR" smtClean="0"/>
              <a:t>17/08/2017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1B4AF-3126-406C-9D61-D4BB6BE3B6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175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Placeholder 1"/>
          <p:cNvSpPr txBox="1">
            <a:spLocks/>
          </p:cNvSpPr>
          <p:nvPr/>
        </p:nvSpPr>
        <p:spPr>
          <a:xfrm>
            <a:off x="467544" y="2236544"/>
            <a:ext cx="7318057" cy="14745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4800" b="1" dirty="0" smtClean="0">
                <a:solidFill>
                  <a:srgbClr val="E41D4B"/>
                </a:solidFill>
              </a:rPr>
              <a:t>TITRE DE LA PRESENTATION</a:t>
            </a:r>
            <a:endParaRPr lang="en" sz="4800" b="1" dirty="0">
              <a:solidFill>
                <a:srgbClr val="E41D4B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403648" y="2447342"/>
            <a:ext cx="6168740" cy="227754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pPr algn="ctr"/>
            <a:r>
              <a:rPr lang="fr-FR" sz="5400" b="1" i="1" dirty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fr-FR" sz="4000" b="1" i="1" dirty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daptation et </a:t>
            </a:r>
            <a:r>
              <a:rPr lang="fr-FR" sz="5400" b="1" i="1" dirty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fr-FR" sz="4000" b="1" i="1" dirty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ccessibilité </a:t>
            </a:r>
            <a:endParaRPr lang="fr-FR" sz="4000" b="1" i="1" dirty="0" smtClean="0">
              <a:solidFill>
                <a:srgbClr val="E41D4B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fr-FR" sz="4800" b="1" i="1" dirty="0" smtClean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Néolia</a:t>
            </a:r>
            <a:endParaRPr lang="fr-FR" sz="4800" b="1" i="1" dirty="0">
              <a:solidFill>
                <a:srgbClr val="E41D4B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fr-FR" sz="4000" b="1" i="1" dirty="0">
              <a:solidFill>
                <a:srgbClr val="E41D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133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39552" y="1357275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Les actions Néolia pour favoriser le mieux-vivre à domicile </a:t>
            </a:r>
          </a:p>
          <a:p>
            <a:pPr algn="ctr"/>
            <a:r>
              <a:rPr lang="fr-FR" i="1" dirty="0" smtClean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pour les personnes en perte d’autonomie ou handicapées</a:t>
            </a:r>
            <a:endParaRPr lang="fr-FR" i="1" dirty="0">
              <a:solidFill>
                <a:srgbClr val="E41D4B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7413" y="2559349"/>
            <a:ext cx="89270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Néolia c’est doté d’une véritable politique cliente et patrimoniale en faveur des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séniors et personnes handicapées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au travers d’un Plan stratégique d’adaptation du parc au vieillissement et au handicap : </a:t>
            </a:r>
          </a:p>
          <a:p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Adaptation du parc existant</a:t>
            </a:r>
          </a:p>
          <a:p>
            <a:pPr marL="342900" indent="-342900">
              <a:buFont typeface="Wingdings" pitchFamily="2" charset="2"/>
              <a:buChar char="Ø"/>
            </a:pPr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Habitat Génération</a:t>
            </a:r>
          </a:p>
          <a:p>
            <a:pPr marL="342900" indent="-342900">
              <a:buFont typeface="Wingdings" pitchFamily="2" charset="2"/>
              <a:buChar char="Ø"/>
            </a:pPr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Logement spécifique PMR</a:t>
            </a:r>
          </a:p>
        </p:txBody>
      </p:sp>
      <p:pic>
        <p:nvPicPr>
          <p:cNvPr id="6" name="Picture 5" descr="L:\Vie Pratique\Photothèque\REALISATIONS\DOUBS\Habitat_solidaire\2012\BETHONCOURT_LABEL_GENERATION_28_bis_Rue_Champvallon\2012_LB_BETHONCOURT_28_bis_rue_de_Champvallon\2012_bethoncourt28bis_rue_Champvallon_immeuble_LB Presse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67508"/>
            <a:ext cx="2497801" cy="166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774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39552" y="1357275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Les actions Néolia pour favoriser le mieux-vivre à domicile </a:t>
            </a:r>
          </a:p>
          <a:p>
            <a:pPr algn="ctr"/>
            <a:r>
              <a:rPr lang="fr-FR" i="1" dirty="0" smtClean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pour les personnes en perte d’autonomie ou handicapées</a:t>
            </a:r>
            <a:endParaRPr lang="fr-FR" i="1" dirty="0">
              <a:solidFill>
                <a:srgbClr val="E41D4B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7413" y="2492896"/>
            <a:ext cx="892707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Néolia pour mettre en œuvre cette stratégie dispose depuis 2004 d’une direction opérationnelle dédiée : </a:t>
            </a:r>
          </a:p>
          <a:p>
            <a:endParaRPr lang="fr-FR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fr-FR" dirty="0" smtClean="0">
                <a:latin typeface="Calibri" pitchFamily="34" charset="0"/>
                <a:cs typeface="Calibri" pitchFamily="34" charset="0"/>
              </a:rPr>
              <a:t>La direction de l’</a:t>
            </a:r>
            <a:r>
              <a:rPr lang="fr-FR" sz="2800" dirty="0" smtClean="0">
                <a:latin typeface="Calibri" pitchFamily="34" charset="0"/>
                <a:cs typeface="Calibri" pitchFamily="34" charset="0"/>
              </a:rPr>
              <a:t>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abitat </a:t>
            </a:r>
            <a:r>
              <a:rPr lang="fr-FR" sz="2800" dirty="0" smtClean="0">
                <a:latin typeface="Calibri" pitchFamily="34" charset="0"/>
                <a:cs typeface="Calibri" pitchFamily="34" charset="0"/>
              </a:rPr>
              <a:t>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olidaire</a:t>
            </a:r>
          </a:p>
        </p:txBody>
      </p:sp>
      <p:cxnSp>
        <p:nvCxnSpPr>
          <p:cNvPr id="4" name="Connecteur droit avec flèche 3"/>
          <p:cNvCxnSpPr>
            <a:endCxn id="6" idx="0"/>
          </p:cNvCxnSpPr>
          <p:nvPr/>
        </p:nvCxnSpPr>
        <p:spPr>
          <a:xfrm flipH="1">
            <a:off x="1869389" y="4051757"/>
            <a:ext cx="2486587" cy="1153520"/>
          </a:xfrm>
          <a:prstGeom prst="straightConnector1">
            <a:avLst/>
          </a:prstGeom>
          <a:ln>
            <a:solidFill>
              <a:srgbClr val="004A9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/>
          <p:cNvCxnSpPr>
            <a:endCxn id="7" idx="0"/>
          </p:cNvCxnSpPr>
          <p:nvPr/>
        </p:nvCxnSpPr>
        <p:spPr>
          <a:xfrm>
            <a:off x="4355976" y="4051757"/>
            <a:ext cx="989078" cy="1152128"/>
          </a:xfrm>
          <a:prstGeom prst="straightConnector1">
            <a:avLst/>
          </a:prstGeom>
          <a:ln>
            <a:solidFill>
              <a:srgbClr val="004A9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393136" y="5205277"/>
            <a:ext cx="952505" cy="369332"/>
          </a:xfrm>
          <a:prstGeom prst="rect">
            <a:avLst/>
          </a:prstGeom>
          <a:noFill/>
          <a:ln>
            <a:solidFill>
              <a:srgbClr val="0073AE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 smtClean="0">
                <a:latin typeface="Calibri" pitchFamily="34" charset="0"/>
                <a:cs typeface="Calibri" pitchFamily="34" charset="0"/>
              </a:rPr>
              <a:t>Travaux</a:t>
            </a:r>
            <a:endParaRPr lang="fr-FR" sz="18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87131" y="5203885"/>
            <a:ext cx="1915845" cy="369332"/>
          </a:xfrm>
          <a:prstGeom prst="rect">
            <a:avLst/>
          </a:prstGeom>
          <a:noFill/>
          <a:ln>
            <a:solidFill>
              <a:srgbClr val="0073AE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 smtClean="0">
                <a:latin typeface="Calibri" pitchFamily="34" charset="0"/>
                <a:cs typeface="Calibri" pitchFamily="34" charset="0"/>
              </a:rPr>
              <a:t>Accompagnement</a:t>
            </a:r>
            <a:endParaRPr lang="fr-FR" sz="1800" b="1" i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8" name="Connecteur droit avec flèche 7"/>
          <p:cNvCxnSpPr>
            <a:endCxn id="9" idx="0"/>
          </p:cNvCxnSpPr>
          <p:nvPr/>
        </p:nvCxnSpPr>
        <p:spPr>
          <a:xfrm flipH="1">
            <a:off x="3112682" y="4051757"/>
            <a:ext cx="1243294" cy="1152128"/>
          </a:xfrm>
          <a:prstGeom prst="straightConnector1">
            <a:avLst/>
          </a:prstGeom>
          <a:ln>
            <a:solidFill>
              <a:srgbClr val="004A9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494371" y="5203885"/>
            <a:ext cx="1236621" cy="369332"/>
          </a:xfrm>
          <a:prstGeom prst="rect">
            <a:avLst/>
          </a:prstGeom>
          <a:noFill/>
          <a:ln>
            <a:solidFill>
              <a:srgbClr val="0073AE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 smtClean="0">
                <a:latin typeface="Calibri" pitchFamily="34" charset="0"/>
                <a:cs typeface="Calibri" pitchFamily="34" charset="0"/>
              </a:rPr>
              <a:t>Production</a:t>
            </a:r>
            <a:endParaRPr lang="fr-FR" sz="18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55376" y="5205277"/>
            <a:ext cx="1375441" cy="369332"/>
          </a:xfrm>
          <a:prstGeom prst="rect">
            <a:avLst/>
          </a:prstGeom>
          <a:noFill/>
          <a:ln>
            <a:solidFill>
              <a:srgbClr val="0073AE"/>
            </a:solidFill>
          </a:ln>
        </p:spPr>
        <p:txBody>
          <a:bodyPr wrap="none" rtlCol="0">
            <a:spAutoFit/>
          </a:bodyPr>
          <a:lstStyle/>
          <a:p>
            <a:r>
              <a:rPr lang="fr-FR" sz="1800" b="1" i="1" dirty="0" smtClean="0">
                <a:latin typeface="Calibri" pitchFamily="34" charset="0"/>
                <a:cs typeface="Calibri" pitchFamily="34" charset="0"/>
              </a:rPr>
              <a:t>Partenariats</a:t>
            </a:r>
            <a:endParaRPr lang="fr-FR" sz="1800" b="1" i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1" name="Connecteur droit avec flèche 10"/>
          <p:cNvCxnSpPr>
            <a:endCxn id="10" idx="0"/>
          </p:cNvCxnSpPr>
          <p:nvPr/>
        </p:nvCxnSpPr>
        <p:spPr>
          <a:xfrm>
            <a:off x="4355976" y="4051757"/>
            <a:ext cx="2787121" cy="1153520"/>
          </a:xfrm>
          <a:prstGeom prst="straightConnector1">
            <a:avLst/>
          </a:prstGeom>
          <a:ln>
            <a:solidFill>
              <a:srgbClr val="004A9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ccolade ouvrante 11"/>
          <p:cNvSpPr/>
          <p:nvPr/>
        </p:nvSpPr>
        <p:spPr>
          <a:xfrm rot="16200000">
            <a:off x="4312658" y="2233552"/>
            <a:ext cx="518687" cy="7200802"/>
          </a:xfrm>
          <a:prstGeom prst="leftBrace">
            <a:avLst>
              <a:gd name="adj1" fmla="val 8333"/>
              <a:gd name="adj2" fmla="val 47726"/>
            </a:avLst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971599" y="6021288"/>
            <a:ext cx="7200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Satisfaction	 Autonomie 	Sérénité      Confort</a:t>
            </a:r>
            <a:endParaRPr lang="fr-FR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714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96989" y="1357275"/>
            <a:ext cx="667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Le parc Néolia de logements adaptés et la gestion de leurs attribution</a:t>
            </a:r>
            <a:endParaRPr lang="fr-FR" i="1" dirty="0">
              <a:solidFill>
                <a:srgbClr val="E41D4B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8" descr="L:\Vie Pratique\Photothèque\REALISATIONS\TERRITOIRE_DE_BELFORT\Habitat_Solidaire\2014_BELFORT_ZAC_esperance_logements_label_GENERATION\2014_belfort zac esperence-_logts_label_GENE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1799145" cy="269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356849" y="2420888"/>
            <a:ext cx="676024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1734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logements locatifs sociaux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dans le Haut Rhin : </a:t>
            </a: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r>
              <a:rPr lang="fr-FR" sz="2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46</a:t>
            </a:r>
            <a:r>
              <a:rPr lang="fr-FR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logements adaptés pour favoriser le maintien à domicile</a:t>
            </a:r>
          </a:p>
          <a:p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r>
              <a:rPr lang="fr-FR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sz="2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14  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logements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Label Génération</a:t>
            </a:r>
          </a:p>
          <a:p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r>
              <a:rPr lang="fr-FR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 </a:t>
            </a:r>
            <a:r>
              <a:rPr lang="fr-FR" sz="2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8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     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logements spécifiques pour Personnes à Mobilité Réduite</a:t>
            </a:r>
          </a:p>
          <a:p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fr-FR" sz="2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Soit </a:t>
            </a:r>
            <a:r>
              <a:rPr lang="fr-FR" sz="2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près </a:t>
            </a:r>
            <a:r>
              <a:rPr lang="fr-FR" sz="2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fr-FR" sz="2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4% </a:t>
            </a:r>
            <a:r>
              <a:rPr lang="fr-FR" sz="2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du parc adapté</a:t>
            </a:r>
          </a:p>
          <a:p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2000" i="1" dirty="0" smtClean="0">
                <a:latin typeface="Calibri" pitchFamily="34" charset="0"/>
                <a:cs typeface="Calibri" pitchFamily="34" charset="0"/>
              </a:rPr>
              <a:t>Chaque logement est identifié dans la base patrimoniale </a:t>
            </a:r>
            <a:endParaRPr lang="fr-FR" sz="2000" i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759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74391" y="1357273"/>
            <a:ext cx="738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Le traitement d’une demande de logement d’une personne en situation de handicap</a:t>
            </a:r>
            <a:endParaRPr lang="fr-FR" i="1" dirty="0">
              <a:solidFill>
                <a:srgbClr val="E41D4B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2348880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latin typeface="Calibri" pitchFamily="34" charset="0"/>
                <a:cs typeface="Calibri" pitchFamily="34" charset="0"/>
              </a:rPr>
              <a:t>Deux entrées  :</a:t>
            </a:r>
          </a:p>
          <a:p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r>
              <a:rPr lang="fr-FR" sz="2000" dirty="0" smtClean="0">
                <a:latin typeface="Calibri" pitchFamily="34" charset="0"/>
                <a:cs typeface="Calibri" pitchFamily="34" charset="0"/>
              </a:rPr>
              <a:t>- Les locataires du Parc			- Les demandeurs</a:t>
            </a:r>
          </a:p>
          <a:p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r>
              <a:rPr lang="fr-FR" sz="2000" dirty="0" smtClean="0">
                <a:latin typeface="Calibri" pitchFamily="34" charset="0"/>
                <a:cs typeface="Calibri" pitchFamily="34" charset="0"/>
              </a:rPr>
              <a:t>Instruction de la demande dans le cursus « classique » mais avec une prise en charge par les équipes Habitat solidaire pour  : </a:t>
            </a:r>
          </a:p>
          <a:p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2000" dirty="0" smtClean="0">
                <a:latin typeface="Calibri" pitchFamily="34" charset="0"/>
                <a:cs typeface="Calibri" pitchFamily="34" charset="0"/>
              </a:rPr>
              <a:t>une recherche du logement le mieux adapté</a:t>
            </a:r>
          </a:p>
          <a:p>
            <a:pPr marL="342900" indent="-342900">
              <a:buFont typeface="Wingdings" pitchFamily="2" charset="2"/>
              <a:buChar char="Ø"/>
            </a:pPr>
            <a:endParaRPr lang="fr-FR" sz="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2000" dirty="0" smtClean="0">
                <a:latin typeface="Calibri" pitchFamily="34" charset="0"/>
                <a:cs typeface="Calibri" pitchFamily="34" charset="0"/>
              </a:rPr>
              <a:t>la réalisation de travaux éventuels (en lien avec les partenaires)</a:t>
            </a:r>
          </a:p>
          <a:p>
            <a:pPr marL="342900" indent="-342900">
              <a:buFont typeface="Wingdings" pitchFamily="2" charset="2"/>
              <a:buChar char="Ø"/>
            </a:pPr>
            <a:endParaRPr lang="fr-FR" sz="8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sz="2000" dirty="0" smtClean="0">
                <a:latin typeface="Calibri" pitchFamily="34" charset="0"/>
                <a:cs typeface="Calibri" pitchFamily="34" charset="0"/>
              </a:rPr>
              <a:t>un accompagnement vers et dans le logement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609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94215" y="764704"/>
            <a:ext cx="7380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Le programme d’adaptation du parc existant</a:t>
            </a:r>
            <a:endParaRPr lang="fr-FR" i="1" dirty="0">
              <a:solidFill>
                <a:srgbClr val="E41D4B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1268760"/>
            <a:ext cx="910330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La Démarche :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	 Répondre aux besoins exprimés par nos clients</a:t>
            </a:r>
          </a:p>
          <a:p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r>
              <a:rPr lang="fr-FR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Les Moyens :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	 1 enveloppe annuelle et des conducteurs d’opérations dédiés </a:t>
            </a:r>
          </a:p>
          <a:p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Les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 		 Analyse </a:t>
            </a:r>
            <a:r>
              <a:rPr lang="fr-FR" sz="2000" dirty="0">
                <a:latin typeface="Calibri" pitchFamily="34" charset="0"/>
                <a:cs typeface="Calibri" pitchFamily="34" charset="0"/>
              </a:rPr>
              <a:t>des fragilités avec le client et </a:t>
            </a:r>
            <a:r>
              <a:rPr lang="fr-FR" sz="2000" dirty="0" err="1">
                <a:latin typeface="Calibri" pitchFamily="34" charset="0"/>
                <a:cs typeface="Calibri" pitchFamily="34" charset="0"/>
              </a:rPr>
              <a:t>co</a:t>
            </a:r>
            <a:r>
              <a:rPr lang="fr-FR" sz="2000" dirty="0">
                <a:latin typeface="Calibri" pitchFamily="34" charset="0"/>
                <a:cs typeface="Calibri" pitchFamily="34" charset="0"/>
              </a:rPr>
              <a:t>-construction des réponses</a:t>
            </a: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Engagements :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	 Intervention sous conditions de critères </a:t>
            </a:r>
            <a:r>
              <a:rPr lang="fr-FR" sz="1400" dirty="0" smtClean="0">
                <a:latin typeface="Calibri" pitchFamily="34" charset="0"/>
                <a:cs typeface="Calibri" pitchFamily="34" charset="0"/>
              </a:rPr>
              <a:t>(âge, surface, accessibilité) </a:t>
            </a:r>
          </a:p>
          <a:p>
            <a:r>
              <a:rPr lang="fr-FR" sz="2000" dirty="0">
                <a:latin typeface="Calibri" pitchFamily="34" charset="0"/>
                <a:cs typeface="Calibri" pitchFamily="34" charset="0"/>
              </a:rPr>
              <a:t>	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	 Pas d’impact financier pour le client</a:t>
            </a:r>
          </a:p>
          <a:p>
            <a:r>
              <a:rPr lang="fr-FR" sz="2000" dirty="0">
                <a:latin typeface="Calibri" pitchFamily="34" charset="0"/>
                <a:cs typeface="Calibri" pitchFamily="34" charset="0"/>
              </a:rPr>
              <a:t>	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	 Délai contenu (inférieur à 4 mois au total)</a:t>
            </a:r>
          </a:p>
          <a:p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La </a:t>
            </a:r>
          </a:p>
          <a:p>
            <a:r>
              <a:rPr lang="fr-FR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Programmation :</a:t>
            </a:r>
            <a:r>
              <a:rPr lang="fr-FR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un Plan Stratégique qui définit annuellement des volumes 			d’intervention</a:t>
            </a: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La Traçabilité :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	 chaque logement adapté est identifié dans la base patrimoniale</a:t>
            </a:r>
          </a:p>
          <a:p>
            <a:endParaRPr lang="fr-FR" sz="2000" dirty="0">
              <a:latin typeface="Calibri" pitchFamily="34" charset="0"/>
              <a:cs typeface="Calibri" pitchFamily="34" charset="0"/>
            </a:endParaRPr>
          </a:p>
          <a:p>
            <a:r>
              <a:rPr lang="fr-FR" sz="2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La Satisfaction :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	chaque année une enquête de satisfaction réalisée auprès des 		bénéficiaires : résultat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2016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fr-FR" sz="2400" dirty="0" smtClean="0">
                <a:solidFill>
                  <a:srgbClr val="E41D4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96%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2000" dirty="0" smtClean="0">
                <a:latin typeface="Calibri" pitchFamily="34" charset="0"/>
                <a:cs typeface="Calibri" pitchFamily="34" charset="0"/>
              </a:rPr>
              <a:t>de satisfaction</a:t>
            </a: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116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74391" y="1357273"/>
            <a:ext cx="7380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smtClean="0">
                <a:solidFill>
                  <a:srgbClr val="E41D4B"/>
                </a:solidFill>
                <a:latin typeface="Calibri" pitchFamily="34" charset="0"/>
                <a:cs typeface="Calibri" pitchFamily="34" charset="0"/>
              </a:rPr>
              <a:t>La prise en compte de l’accessibilité dans les constructions neuves</a:t>
            </a:r>
            <a:endParaRPr lang="fr-FR" i="1" dirty="0">
              <a:solidFill>
                <a:srgbClr val="E41D4B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2449761"/>
            <a:ext cx="5894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Prise en compte sous 3 axes : </a:t>
            </a:r>
          </a:p>
          <a:p>
            <a:endParaRPr lang="fr-FR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>
                <a:latin typeface="Calibri" pitchFamily="34" charset="0"/>
                <a:cs typeface="Calibri" pitchFamily="34" charset="0"/>
              </a:rPr>
              <a:t>Application de la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réglementation 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(loi de 2005)</a:t>
            </a:r>
            <a:endParaRPr lang="fr-FR" sz="1800" dirty="0">
              <a:latin typeface="Calibri" pitchFamily="34" charset="0"/>
              <a:cs typeface="Calibri" pitchFamily="34" charset="0"/>
            </a:endParaRPr>
          </a:p>
          <a:p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Habitat génération</a:t>
            </a:r>
          </a:p>
          <a:p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 smtClean="0">
                <a:latin typeface="Calibri" pitchFamily="34" charset="0"/>
                <a:cs typeface="Calibri" pitchFamily="34" charset="0"/>
              </a:rPr>
              <a:t>PMR</a:t>
            </a:r>
          </a:p>
        </p:txBody>
      </p:sp>
      <p:pic>
        <p:nvPicPr>
          <p:cNvPr id="6" name="Picture 2" descr="L:\Vie Pratique\Photothèque\REALISATIONS\DOUBS\Habitat_solidaire\2013\2013_HAS_2013_AUDINCOURT_4_RUE_ARAGON_SB_adapt\HAS_AUDINCOURT_4_RUE_ARGAON_SB_ADAPTE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158" y="3059702"/>
            <a:ext cx="269973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:\Vie Pratique\Photothèque\REALISATIONS\LOIRE\Habitat solidaire\2015_LARICAMARIE_22_rue_pyskowice_LG\2015_LARICMARIE_22_rue_PYSKOWICE_LG_BD\2015_NEOLIA_La Ricamarie_22_r_PPsykowice_LG_Copyright Olivier DUPONT (17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81128"/>
            <a:ext cx="2664296" cy="177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8854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IONS xmlns="7bcddbc6-7bc3-4661-9911-9c1b1cf57972">Direction générale</DIRECTIONS>
    <ANNEE xmlns="7bcddbc6-7bc3-4661-9911-9c1b1cf57972">2017</ANNEE>
    <RUBRIQUES xmlns="7bcddbc6-7bc3-4661-9911-9c1b1cf57972">PPT</RUBRIQUES>
    <SERVICES xmlns="7bcddbc6-7bc3-4661-9911-9c1b1cf57972">Communication</SERVICES>
    <_dlc_DocId xmlns="698cf4bc-ed8f-45ec-b1e5-aca117ca1fcb">JFW6WCHZSANZ-11-1142</_dlc_DocId>
    <_dlc_DocIdUrl xmlns="698cf4bc-ed8f-45ec-b1e5-aca117ca1fcb">
      <Url>http://intranet-neolia/_layouts/15/DocIdRedir.aspx?ID=JFW6WCHZSANZ-11-1142</Url>
      <Description>JFW6WCHZSANZ-11-1142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E3344DB6E6044785C9E124084F9430" ma:contentTypeVersion="4" ma:contentTypeDescription="Crée un document." ma:contentTypeScope="" ma:versionID="39d6a593623f18209e36cbf65aacbbb7">
  <xsd:schema xmlns:xsd="http://www.w3.org/2001/XMLSchema" xmlns:xs="http://www.w3.org/2001/XMLSchema" xmlns:p="http://schemas.microsoft.com/office/2006/metadata/properties" xmlns:ns2="698cf4bc-ed8f-45ec-b1e5-aca117ca1fcb" xmlns:ns3="7bcddbc6-7bc3-4661-9911-9c1b1cf57972" targetNamespace="http://schemas.microsoft.com/office/2006/metadata/properties" ma:root="true" ma:fieldsID="665968765d939918c5dca4acfcd87ede" ns2:_="" ns3:_="">
    <xsd:import namespace="698cf4bc-ed8f-45ec-b1e5-aca117ca1fcb"/>
    <xsd:import namespace="7bcddbc6-7bc3-4661-9911-9c1b1cf5797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IRECTIONS"/>
                <xsd:element ref="ns3:SERVICES"/>
                <xsd:element ref="ns3:RUBRIQUES"/>
                <xsd:element ref="ns3:ANNEE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cf4bc-ed8f-45ec-b1e5-aca117ca1fcb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5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Conserver l’ID" ma:description="Conserver l’ID lors de l’ajout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cddbc6-7bc3-4661-9911-9c1b1cf57972" elementFormDefault="qualified">
    <xsd:import namespace="http://schemas.microsoft.com/office/2006/documentManagement/types"/>
    <xsd:import namespace="http://schemas.microsoft.com/office/infopath/2007/PartnerControls"/>
    <xsd:element name="DIRECTIONS" ma:index="11" ma:displayName="DIRECTIONS" ma:default="Direction générale" ma:format="Dropdown" ma:internalName="DIRECTIONS">
      <xsd:simpleType>
        <xsd:restriction base="dms:Choice">
          <xsd:enumeration value="Direction générale"/>
          <xsd:enumeration value="Développement"/>
          <xsd:enumeration value="Patrimoine locatif"/>
          <xsd:enumeration value="Habitat solidaire"/>
          <xsd:enumeration value="administration et finances"/>
          <xsd:enumeration value="Ressources humaines"/>
          <xsd:enumeration value="Système d'information et logistique"/>
          <xsd:enumeration value="Maisons individuelles, lotissement et aménagement"/>
        </xsd:restriction>
      </xsd:simpleType>
    </xsd:element>
    <xsd:element name="SERVICES" ma:index="12" ma:displayName="SERVICES" ma:default="DG" ma:format="Dropdown" ma:internalName="SERVICES">
      <xsd:simpleType>
        <xsd:restriction base="dms:Choice">
          <xsd:enumeration value="DG"/>
          <xsd:enumeration value="Audits et qualité"/>
          <xsd:enumeration value="Communication"/>
          <xsd:enumeration value="Juridique, assurances et marchés"/>
          <xsd:enumeration value="Marketing"/>
          <xsd:enumeration value="Développement"/>
          <xsd:enumeration value="Accession groupée"/>
          <xsd:enumeration value="Animation et gestion commerciale"/>
          <xsd:enumeration value="Vente HLM"/>
          <xsd:enumeration value="Qualité"/>
          <xsd:enumeration value="SI"/>
          <xsd:enumeration value="Logistique"/>
          <xsd:enumeration value="Habitat solidaire"/>
          <xsd:enumeration value="Maison individuelle"/>
          <xsd:enumeration value="Lotissement"/>
          <xsd:enumeration value="DAF"/>
          <xsd:enumeration value="Trésorerie"/>
          <xsd:enumeration value="Financement"/>
          <xsd:enumeration value="Contrôle de gestion"/>
          <xsd:enumeration value="Comptabilité et fiscalité"/>
          <xsd:enumeration value="Ressources humaines"/>
          <xsd:enumeration value="DPL"/>
          <xsd:enumeration value="Pôle recouvrement"/>
          <xsd:enumeration value="Quittance et contrats"/>
          <xsd:enumeration value="Stratégie patrimoniale et valorisation"/>
          <xsd:enumeration value="Territoires patrimoine locatif"/>
        </xsd:restriction>
      </xsd:simpleType>
    </xsd:element>
    <xsd:element name="RUBRIQUES" ma:index="13" ma:displayName="RUBRIQUES" ma:default="Planning des comités" ma:format="Dropdown" ma:internalName="RUBRIQUES">
      <xsd:simpleType>
        <xsd:restriction base="dms:Choice">
          <xsd:enumeration value="Action Logement"/>
          <xsd:enumeration value="Fiches MI évolutive"/>
          <xsd:enumeration value="Fiches MI ossature bois"/>
          <xsd:enumeration value="Fiches MI traditionnelle"/>
          <xsd:enumeration value="Imprimé MI LOT AG"/>
          <xsd:enumeration value="Imprimé"/>
          <xsd:enumeration value="Imprimé DPL"/>
          <xsd:enumeration value="Carte de visite 128x92"/>
          <xsd:enumeration value="Carte de visite 55x85"/>
          <xsd:enumeration value="Carte de correspondance"/>
          <xsd:enumeration value="Néo'liens"/>
          <xsd:enumeration value="Planning des comités"/>
          <xsd:enumeration value="Audits internes"/>
          <xsd:enumeration value="Plans d'actions"/>
          <xsd:enumeration value="Cartographie"/>
          <xsd:enumeration value="Logo"/>
          <xsd:enumeration value="PPT"/>
          <xsd:enumeration value="ECARD"/>
          <xsd:enumeration value="Rapport d'activité"/>
          <xsd:enumeration value="Organigramme"/>
          <xsd:enumeration value="Plaquette"/>
          <xsd:enumeration value="Cahier des charges"/>
          <xsd:enumeration value="Guide"/>
          <xsd:enumeration value="Fiducial"/>
          <xsd:enumeration value="Charte"/>
          <xsd:enumeration value="Bureautique"/>
          <xsd:enumeration value="Produits d'entretien"/>
          <xsd:enumeration value="Fiche technique"/>
          <xsd:enumeration value="Fiche sécurité"/>
          <xsd:enumeration value="Téléphone"/>
          <xsd:enumeration value="Photocopieur"/>
          <xsd:enumeration value="Lettre en tête"/>
          <xsd:enumeration value="Fiche emploi"/>
          <xsd:enumeration value="Mobilité"/>
          <xsd:enumeration value="Accords"/>
          <xsd:enumeration value="Forma'lia"/>
          <xsd:enumeration value="Mutuelle"/>
          <xsd:enumeration value="Prévoyance"/>
          <xsd:enumeration value="RTT"/>
          <xsd:enumeration value="Médailles du travail"/>
          <xsd:enumeration value="PEE"/>
          <xsd:enumeration value="PEE - Placements"/>
          <xsd:enumeration value="PEE - Mode opératoire"/>
          <xsd:enumeration value="PEE - Bulletins"/>
          <xsd:enumeration value="PEE - Livret"/>
          <xsd:enumeration value="Congés évènements familiaux"/>
          <xsd:enumeration value="Tableaux de bord"/>
          <xsd:enumeration value="Instances représentatives du personnel"/>
          <xsd:enumeration value="Médecine du travail"/>
          <xsd:enumeration value="Retraite"/>
          <xsd:enumeration value="Questions DP / Réponses DG"/>
          <xsd:enumeration value="Formation"/>
          <xsd:enumeration value="Frais de déplacement"/>
          <xsd:enumeration value="Handicap"/>
          <xsd:enumeration value="Présentation générale Néolia"/>
        </xsd:restriction>
      </xsd:simpleType>
    </xsd:element>
    <xsd:element name="ANNEE" ma:index="14" ma:displayName="ANNEE" ma:default="2016" ma:format="Dropdown" ma:internalName="ANNEE">
      <xsd:simpleType>
        <xsd:restriction base="dms:Choice">
          <xsd:enumeration value="2017"/>
          <xsd:enumeration value="2016"/>
          <xsd:enumeration value="2015"/>
          <xsd:enumeration value="2014"/>
          <xsd:enumeration value="2013"/>
          <xsd:enumeration value="2012"/>
          <xsd:enumeration value="2011"/>
          <xsd:enumeration value="2010"/>
          <xsd:enumeration value="2009"/>
          <xsd:enumeration value="2008"/>
          <xsd:enumeration value="2007"/>
          <xsd:enumeration value="2006"/>
          <xsd:enumeration value="200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6F3080-19BF-44A0-B8E5-6EB68B31B92F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F98513D-C1D6-49CF-842F-BCC8B15B6E7B}">
  <ds:schemaRefs>
    <ds:schemaRef ds:uri="7bcddbc6-7bc3-4661-9911-9c1b1cf57972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98cf4bc-ed8f-45ec-b1e5-aca117ca1fcb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41B0FAB-87C1-43D1-AF8C-2E81E40D1A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8cf4bc-ed8f-45ec-b1e5-aca117ca1fcb"/>
    <ds:schemaRef ds:uri="7bcddbc6-7bc3-4661-9911-9c1b1cf579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89503E8-93E5-4054-884E-05EE3890A0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4326</TotalTime>
  <Words>224</Words>
  <Application>Microsoft Office PowerPoint</Application>
  <PresentationFormat>Affichage à l'écran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INSULAE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Aline COMBETTE</dc:creator>
  <cp:lastModifiedBy>antoniet</cp:lastModifiedBy>
  <cp:revision>23</cp:revision>
  <dcterms:created xsi:type="dcterms:W3CDTF">2016-12-29T13:04:12Z</dcterms:created>
  <dcterms:modified xsi:type="dcterms:W3CDTF">2017-08-17T09:50:34Z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0x01010056E3344DB6E6044785C9E124084F9430</vt:lpwstr>
  </property>
  <property fmtid="{D5CDD505-2E9C-101B-9397-08002B2CF9AE}" pid="3" name="_dlc_DocIdItemGuid">
    <vt:lpwstr>d5acf8ff-4d4a-4e5d-885f-31a1b857fc8c</vt:lpwstr>
  </property>
</Properties>
</file>