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7"/>
  </p:handoutMasterIdLst>
  <p:sldIdLst>
    <p:sldId id="256" r:id="rId2"/>
    <p:sldId id="258" r:id="rId3"/>
    <p:sldId id="290" r:id="rId4"/>
    <p:sldId id="282" r:id="rId5"/>
    <p:sldId id="284" r:id="rId6"/>
    <p:sldId id="263" r:id="rId7"/>
    <p:sldId id="292" r:id="rId8"/>
    <p:sldId id="286" r:id="rId9"/>
    <p:sldId id="291" r:id="rId10"/>
    <p:sldId id="294" r:id="rId11"/>
    <p:sldId id="295" r:id="rId12"/>
    <p:sldId id="288" r:id="rId13"/>
    <p:sldId id="296" r:id="rId14"/>
    <p:sldId id="274" r:id="rId15"/>
    <p:sldId id="293" r:id="rId16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361E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176371472084506E-2"/>
          <c:y val="0.23167306457413619"/>
          <c:w val="0.83476246539141452"/>
          <c:h val="0.70560616415657917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3.0827113688978195E-3"/>
                  <c:y val="-0.12386252883404518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7.3653838537672503E-2"/>
                  <c:y val="-2.509689217072145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9.4552707660513657E-2"/>
                  <c:y val="-2.797595053202413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3.8122621503587771E-2"/>
                  <c:y val="-4.120511369007325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5.9622896932122187E-2"/>
                  <c:y val="-4.449542729800413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-2.5376220976493172E-2"/>
                  <c:y val="-9.0321322362180625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fr-FR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Feuil1!$H$6:$H$11</c:f>
              <c:strCache>
                <c:ptCount val="6"/>
                <c:pt idx="0">
                  <c:v>Amménagements sanitaires</c:v>
                </c:pt>
                <c:pt idx="1">
                  <c:v>Escaliers</c:v>
                </c:pt>
                <c:pt idx="2">
                  <c:v>Equipements mobiliers</c:v>
                </c:pt>
                <c:pt idx="3">
                  <c:v>Portes et sas</c:v>
                </c:pt>
                <c:pt idx="4">
                  <c:v>Cheminements extérieurs</c:v>
                </c:pt>
                <c:pt idx="5">
                  <c:v>Accès aux bâtiments</c:v>
                </c:pt>
              </c:strCache>
            </c:strRef>
          </c:cat>
          <c:val>
            <c:numRef>
              <c:f>Feuil1!$I$6:$I$11</c:f>
              <c:numCache>
                <c:formatCode>0</c:formatCode>
                <c:ptCount val="6"/>
                <c:pt idx="0">
                  <c:v>33</c:v>
                </c:pt>
                <c:pt idx="1">
                  <c:v>18.242999999999999</c:v>
                </c:pt>
                <c:pt idx="2">
                  <c:v>19</c:v>
                </c:pt>
                <c:pt idx="3">
                  <c:v>13</c:v>
                </c:pt>
                <c:pt idx="4">
                  <c:v>8</c:v>
                </c:pt>
                <c:pt idx="5">
                  <c:v>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zero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6.9195478208225808E-3"/>
                  <c:y val="-5.6915003386632322E-2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Culturel</a:t>
                    </a:r>
                    <a:r>
                      <a:rPr lang="en-US" dirty="0" smtClean="0"/>
                      <a:t> 31,46%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2004536183610626"/>
                  <c:y val="-0.28976432071921465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</a:t>
                    </a:r>
                    <a:r>
                      <a:rPr lang="en-US" dirty="0" err="1" smtClean="0"/>
                      <a:t>Sportifs</a:t>
                    </a:r>
                    <a:r>
                      <a:rPr lang="en-US" dirty="0" smtClean="0"/>
                      <a:t> 24,25 %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6035783759875738"/>
                  <c:y val="-0.15090320652202674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Scolaire</a:t>
                    </a:r>
                    <a:r>
                      <a:rPr lang="en-US" dirty="0" smtClean="0"/>
                      <a:t> 21,63 %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8493411365208381E-3"/>
                  <c:y val="-1.4277701789311538E-2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Economique</a:t>
                    </a:r>
                    <a:r>
                      <a:rPr lang="en-US" dirty="0" smtClean="0"/>
                      <a:t> 6,03%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Social 4,60%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err="1" smtClean="0"/>
                      <a:t>Nautisme</a:t>
                    </a:r>
                    <a:r>
                      <a:rPr lang="en-US" dirty="0" smtClean="0"/>
                      <a:t> 3,64%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dirty="0" err="1" smtClean="0"/>
                      <a:t>Administratif</a:t>
                    </a:r>
                    <a:r>
                      <a:rPr lang="en-US" baseline="0" dirty="0" smtClean="0"/>
                      <a:t> </a:t>
                    </a:r>
                    <a:r>
                      <a:rPr lang="en-US" dirty="0" smtClean="0"/>
                      <a:t> 3,55%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dirty="0"/>
                      <a:t>Petite </a:t>
                    </a:r>
                    <a:r>
                      <a:rPr lang="en-US" dirty="0" err="1" smtClean="0"/>
                      <a:t>enfance</a:t>
                    </a:r>
                    <a:r>
                      <a:rPr lang="en-US" dirty="0" smtClean="0"/>
                      <a:t> 4,83 %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fr-FR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Feuil1!$H$26:$H$33</c:f>
              <c:strCache>
                <c:ptCount val="8"/>
                <c:pt idx="0">
                  <c:v>Culturel</c:v>
                </c:pt>
                <c:pt idx="1">
                  <c:v>Sportifs</c:v>
                </c:pt>
                <c:pt idx="2">
                  <c:v>Scolaire</c:v>
                </c:pt>
                <c:pt idx="3">
                  <c:v>Economique</c:v>
                </c:pt>
                <c:pt idx="4">
                  <c:v>Social</c:v>
                </c:pt>
                <c:pt idx="5">
                  <c:v>Nautisme</c:v>
                </c:pt>
                <c:pt idx="6">
                  <c:v>Administratif</c:v>
                </c:pt>
                <c:pt idx="7">
                  <c:v>Petite enfance</c:v>
                </c:pt>
              </c:strCache>
            </c:strRef>
          </c:cat>
          <c:val>
            <c:numRef>
              <c:f>Feuil1!$I$26:$I$33</c:f>
              <c:numCache>
                <c:formatCode>0</c:formatCode>
                <c:ptCount val="8"/>
                <c:pt idx="0">
                  <c:v>29.91</c:v>
                </c:pt>
                <c:pt idx="1">
                  <c:v>26.35</c:v>
                </c:pt>
                <c:pt idx="2">
                  <c:v>22.26</c:v>
                </c:pt>
                <c:pt idx="3">
                  <c:v>6.92</c:v>
                </c:pt>
                <c:pt idx="4">
                  <c:v>5.7</c:v>
                </c:pt>
                <c:pt idx="5">
                  <c:v>4.2699999999999996</c:v>
                </c:pt>
                <c:pt idx="6">
                  <c:v>2.7</c:v>
                </c:pt>
                <c:pt idx="7">
                  <c:v>1.88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AFF786-4AB9-4BB9-9424-BF2B8AEDADAE}" type="datetimeFigureOut">
              <a:rPr lang="fr-FR" smtClean="0"/>
              <a:pPr/>
              <a:t>14/09/2017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2AB17BEA-54A2-416E-99ED-36C6F1BA22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9821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0D66-2EDA-41DE-8096-314DFD0E553A}" type="datetimeFigureOut">
              <a:rPr lang="fr-FR" smtClean="0"/>
              <a:pPr/>
              <a:t>14/09/2017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D950-3C45-4BD6-8634-B7BDA14DF58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0D66-2EDA-41DE-8096-314DFD0E553A}" type="datetimeFigureOut">
              <a:rPr lang="fr-FR" smtClean="0"/>
              <a:pPr/>
              <a:t>14/09/2017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D950-3C45-4BD6-8634-B7BDA14DF58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0D66-2EDA-41DE-8096-314DFD0E553A}" type="datetimeFigureOut">
              <a:rPr lang="fr-FR" smtClean="0"/>
              <a:pPr/>
              <a:t>14/09/2017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D950-3C45-4BD6-8634-B7BDA14DF58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0D66-2EDA-41DE-8096-314DFD0E553A}" type="datetimeFigureOut">
              <a:rPr lang="fr-FR" smtClean="0"/>
              <a:pPr/>
              <a:t>14/09/2017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D950-3C45-4BD6-8634-B7BDA14DF58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0D66-2EDA-41DE-8096-314DFD0E553A}" type="datetimeFigureOut">
              <a:rPr lang="fr-FR" smtClean="0"/>
              <a:pPr/>
              <a:t>14/09/2017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D950-3C45-4BD6-8634-B7BDA14DF58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0D66-2EDA-41DE-8096-314DFD0E553A}" type="datetimeFigureOut">
              <a:rPr lang="fr-FR" smtClean="0"/>
              <a:pPr/>
              <a:t>14/09/2017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D950-3C45-4BD6-8634-B7BDA14DF58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0D66-2EDA-41DE-8096-314DFD0E553A}" type="datetimeFigureOut">
              <a:rPr lang="fr-FR" smtClean="0"/>
              <a:pPr/>
              <a:t>14/09/2017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D950-3C45-4BD6-8634-B7BDA14DF58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0D66-2EDA-41DE-8096-314DFD0E553A}" type="datetimeFigureOut">
              <a:rPr lang="fr-FR" smtClean="0"/>
              <a:pPr/>
              <a:t>14/09/2017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D950-3C45-4BD6-8634-B7BDA14DF58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0D66-2EDA-41DE-8096-314DFD0E553A}" type="datetimeFigureOut">
              <a:rPr lang="fr-FR" smtClean="0"/>
              <a:pPr/>
              <a:t>14/09/2017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D950-3C45-4BD6-8634-B7BDA14DF58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0D66-2EDA-41DE-8096-314DFD0E553A}" type="datetimeFigureOut">
              <a:rPr lang="fr-FR" smtClean="0"/>
              <a:pPr/>
              <a:t>14/09/2017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9D950-3C45-4BD6-8634-B7BDA14DF58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A0D66-2EDA-41DE-8096-314DFD0E553A}" type="datetimeFigureOut">
              <a:rPr lang="fr-FR" smtClean="0"/>
              <a:pPr/>
              <a:t>14/09/2017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B29D950-3C45-4BD6-8634-B7BDA14DF58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E6A0D66-2EDA-41DE-8096-314DFD0E553A}" type="datetimeFigureOut">
              <a:rPr lang="fr-FR" smtClean="0"/>
              <a:pPr/>
              <a:t>14/09/2017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29D950-3C45-4BD6-8634-B7BDA14DF58F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00034" y="571480"/>
            <a:ext cx="7851648" cy="6000792"/>
          </a:xfrm>
        </p:spPr>
        <p:txBody>
          <a:bodyPr>
            <a:noAutofit/>
          </a:bodyPr>
          <a:lstStyle/>
          <a:p>
            <a:pPr algn="ctr"/>
            <a:r>
              <a:rPr lang="fr-FR" sz="6000" dirty="0" smtClean="0"/>
              <a:t>Etat de l’accessibilité des Etablissements Recevant du Public </a:t>
            </a:r>
            <a:br>
              <a:rPr lang="fr-FR" sz="6000" dirty="0" smtClean="0"/>
            </a:br>
            <a:r>
              <a:rPr lang="fr-FR" sz="6000" dirty="0" smtClean="0"/>
              <a:t>de la Ville de Colmar</a:t>
            </a:r>
            <a:br>
              <a:rPr lang="fr-FR" sz="6000" dirty="0" smtClean="0"/>
            </a:br>
            <a:r>
              <a:rPr lang="fr-FR" sz="1400" dirty="0" smtClean="0"/>
              <a:t>-</a:t>
            </a:r>
            <a:r>
              <a:rPr lang="fr-FR" sz="6000" dirty="0" smtClean="0"/>
              <a:t/>
            </a:r>
            <a:br>
              <a:rPr lang="fr-FR" sz="6000" dirty="0" smtClean="0"/>
            </a:br>
            <a:r>
              <a:rPr lang="fr-FR" sz="6000" dirty="0" smtClean="0"/>
              <a:t/>
            </a:r>
            <a:br>
              <a:rPr lang="fr-FR" sz="6000" dirty="0" smtClean="0"/>
            </a:br>
            <a:endParaRPr lang="fr-FR" sz="6000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 flipV="1">
            <a:off x="533400" y="6286520"/>
            <a:ext cx="7854696" cy="238824"/>
          </a:xfrm>
        </p:spPr>
        <p:txBody>
          <a:bodyPr>
            <a:normAutofit fontScale="47500" lnSpcReduction="20000"/>
          </a:bodyPr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>
            <a:normAutofit/>
          </a:bodyPr>
          <a:lstStyle/>
          <a:p>
            <a:r>
              <a:rPr lang="fr-FR" sz="3200" dirty="0" smtClean="0"/>
              <a:t>Objectifs pour l’année 2017 et les années à venir </a:t>
            </a:r>
            <a:br>
              <a:rPr lang="fr-FR" sz="3200" dirty="0" smtClean="0"/>
            </a:b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799456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fr-FR" sz="1800" u="sng" dirty="0" smtClean="0">
              <a:solidFill>
                <a:srgbClr val="00B050"/>
              </a:solidFill>
            </a:endParaRPr>
          </a:p>
          <a:p>
            <a:pPr marL="393192" lvl="1" indent="0">
              <a:buNone/>
            </a:pPr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marL="393192" lvl="1" indent="0">
              <a:buNone/>
            </a:pPr>
            <a:endParaRPr lang="fr-FR" dirty="0" smtClean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666892"/>
              </p:ext>
            </p:extLst>
          </p:nvPr>
        </p:nvGraphicFramePr>
        <p:xfrm>
          <a:off x="683568" y="1784907"/>
          <a:ext cx="6282628" cy="3997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7971"/>
                <a:gridCol w="1782606"/>
                <a:gridCol w="2002051"/>
              </a:tblGrid>
              <a:tr h="583964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Etablissement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Travaux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Coûts Travaux</a:t>
                      </a:r>
                      <a:endParaRPr lang="fr-FR" sz="1400" dirty="0"/>
                    </a:p>
                  </a:txBody>
                  <a:tcPr/>
                </a:tc>
              </a:tr>
              <a:tr h="389868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Gymnase</a:t>
                      </a:r>
                      <a:r>
                        <a:rPr lang="fr-FR" sz="1400" baseline="0" dirty="0" smtClean="0"/>
                        <a:t> Saint Exupéry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Mise en conformité</a:t>
                      </a:r>
                      <a:r>
                        <a:rPr lang="fr-FR" sz="1400" baseline="0" dirty="0" smtClean="0"/>
                        <a:t> totale, Accès, circulations…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169 418 € TTC</a:t>
                      </a:r>
                    </a:p>
                  </a:txBody>
                  <a:tcPr/>
                </a:tc>
              </a:tr>
              <a:tr h="386866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Gymnase Pfeffel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Mise en conformité</a:t>
                      </a:r>
                      <a:r>
                        <a:rPr lang="fr-FR" sz="1400" baseline="0" dirty="0" smtClean="0"/>
                        <a:t> totale, circulations, ..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263 789 </a:t>
                      </a:r>
                      <a:r>
                        <a:rPr lang="fr-FR" sz="1400" baseline="0" dirty="0" smtClean="0"/>
                        <a:t>€ TTC</a:t>
                      </a:r>
                      <a:endParaRPr lang="fr-FR" sz="1400" dirty="0"/>
                    </a:p>
                  </a:txBody>
                  <a:tcPr/>
                </a:tc>
              </a:tr>
              <a:tr h="370971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Gymnase </a:t>
                      </a:r>
                      <a:r>
                        <a:rPr lang="fr-FR" sz="1400" dirty="0" err="1" smtClean="0"/>
                        <a:t>Pfister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Mise en conformité</a:t>
                      </a:r>
                      <a:r>
                        <a:rPr lang="fr-FR" sz="1400" baseline="0" dirty="0" smtClean="0"/>
                        <a:t> totale, sanitaires, circulations, EPMR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56 304 € TTC</a:t>
                      </a:r>
                      <a:endParaRPr lang="fr-FR" sz="1400" dirty="0"/>
                    </a:p>
                  </a:txBody>
                  <a:tcPr/>
                </a:tc>
              </a:tr>
              <a:tr h="41221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Gymnase Ladhof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Mise en conformité totale, sanitaires, vestiaires , douches circulations…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226 528€ TTC</a:t>
                      </a:r>
                      <a:endParaRPr kumimoji="0"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re 1"/>
          <p:cNvSpPr txBox="1">
            <a:spLocks/>
          </p:cNvSpPr>
          <p:nvPr/>
        </p:nvSpPr>
        <p:spPr>
          <a:xfrm>
            <a:off x="395536" y="1196752"/>
            <a:ext cx="8443664" cy="576064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noProof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Programme </a:t>
            </a:r>
            <a:r>
              <a:rPr lang="fr-FR" sz="3200" noProof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de travaux pour l’année 2017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6277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>
            <a:normAutofit/>
          </a:bodyPr>
          <a:lstStyle/>
          <a:p>
            <a:r>
              <a:rPr lang="fr-FR" sz="3200" dirty="0" smtClean="0"/>
              <a:t>Objectifs pour l’année 2017 et les années à venir </a:t>
            </a:r>
            <a:br>
              <a:rPr lang="fr-FR" sz="3200" dirty="0" smtClean="0"/>
            </a:b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799456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fr-FR" sz="1800" u="sng" dirty="0" smtClean="0">
              <a:solidFill>
                <a:srgbClr val="00B050"/>
              </a:solidFill>
            </a:endParaRPr>
          </a:p>
          <a:p>
            <a:pPr marL="393192" lvl="1" indent="0">
              <a:buNone/>
            </a:pPr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marL="393192" lvl="1" indent="0">
              <a:buNone/>
            </a:pPr>
            <a:endParaRPr lang="fr-FR" dirty="0" smtClean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10433"/>
              </p:ext>
            </p:extLst>
          </p:nvPr>
        </p:nvGraphicFramePr>
        <p:xfrm>
          <a:off x="683568" y="1784907"/>
          <a:ext cx="6282628" cy="2962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7971"/>
                <a:gridCol w="1782606"/>
                <a:gridCol w="2002051"/>
              </a:tblGrid>
              <a:tr h="583964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Etablissement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Travaux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Coûts Travaux</a:t>
                      </a:r>
                      <a:endParaRPr lang="fr-FR" sz="1400" dirty="0"/>
                    </a:p>
                  </a:txBody>
                  <a:tcPr/>
                </a:tc>
              </a:tr>
              <a:tr h="389868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Autres</a:t>
                      </a:r>
                      <a:r>
                        <a:rPr lang="fr-FR" sz="1400" baseline="0" dirty="0" smtClean="0"/>
                        <a:t> travaux - scolaire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Mise en accessibilité totale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47 000 € TTC</a:t>
                      </a:r>
                    </a:p>
                  </a:txBody>
                  <a:tcPr/>
                </a:tc>
              </a:tr>
              <a:tr h="386866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Autres travaux</a:t>
                      </a:r>
                      <a:r>
                        <a:rPr lang="fr-FR" sz="1400" baseline="0" dirty="0" smtClean="0"/>
                        <a:t> - sport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Mise en accessibilité totale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17 851 € TTC</a:t>
                      </a:r>
                      <a:endParaRPr lang="fr-FR" sz="1400" dirty="0"/>
                    </a:p>
                  </a:txBody>
                  <a:tcPr/>
                </a:tc>
              </a:tr>
              <a:tr h="370971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Autre travaux </a:t>
                      </a:r>
                      <a:r>
                        <a:rPr lang="fr-FR" sz="1400" baseline="0" dirty="0" smtClean="0"/>
                        <a:t> - divers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Mise en accessibilité totale - études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201 150 € TTC</a:t>
                      </a:r>
                      <a:endParaRPr lang="fr-FR" sz="1400" dirty="0"/>
                    </a:p>
                  </a:txBody>
                  <a:tcPr/>
                </a:tc>
              </a:tr>
              <a:tr h="412210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1221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Total général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 1 691 677 € TTC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re 1"/>
          <p:cNvSpPr txBox="1">
            <a:spLocks/>
          </p:cNvSpPr>
          <p:nvPr/>
        </p:nvSpPr>
        <p:spPr>
          <a:xfrm>
            <a:off x="395536" y="1196752"/>
            <a:ext cx="8443664" cy="576064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noProof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Programme </a:t>
            </a:r>
            <a:r>
              <a:rPr lang="fr-FR" sz="3200" noProof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de travaux pour l’année 2017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747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fr-FR" sz="3200" dirty="0" smtClean="0"/>
              <a:t>Programme d’actions – établissements prioritaires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429288"/>
          </a:xfrm>
        </p:spPr>
        <p:txBody>
          <a:bodyPr>
            <a:normAutofit/>
          </a:bodyPr>
          <a:lstStyle/>
          <a:p>
            <a:pPr marL="0" lvl="0" indent="0">
              <a:spcBef>
                <a:spcPct val="0"/>
              </a:spcBef>
              <a:buClrTx/>
              <a:buSzTx/>
              <a:buNone/>
              <a:defRPr/>
            </a:pPr>
            <a:endParaRPr lang="fr-FR" sz="2000" dirty="0" smtClean="0">
              <a:solidFill>
                <a:srgbClr val="FF6600"/>
              </a:solidFill>
            </a:endParaRPr>
          </a:p>
          <a:p>
            <a:pPr marL="0" lvl="0" indent="0">
              <a:spcBef>
                <a:spcPct val="0"/>
              </a:spcBef>
              <a:buClrTx/>
              <a:buSzTx/>
              <a:buNone/>
              <a:defRPr/>
            </a:pPr>
            <a:r>
              <a:rPr lang="fr-FR" sz="2000" dirty="0" smtClean="0">
                <a:solidFill>
                  <a:srgbClr val="FF6600"/>
                </a:solidFill>
              </a:rPr>
              <a:t>Programme de </a:t>
            </a:r>
            <a:r>
              <a:rPr lang="fr-FR" sz="2000" dirty="0">
                <a:solidFill>
                  <a:srgbClr val="FF6600"/>
                </a:solidFill>
              </a:rPr>
              <a:t>travaux pour l’année </a:t>
            </a:r>
            <a:r>
              <a:rPr lang="fr-FR" sz="2000" dirty="0" smtClean="0">
                <a:solidFill>
                  <a:srgbClr val="FF6600"/>
                </a:solidFill>
              </a:rPr>
              <a:t>2018</a:t>
            </a:r>
            <a:endParaRPr lang="fr-FR" sz="2000" dirty="0">
              <a:solidFill>
                <a:schemeClr val="tx2"/>
              </a:solidFill>
            </a:endParaRPr>
          </a:p>
          <a:p>
            <a:pPr lvl="0">
              <a:buNone/>
            </a:pPr>
            <a:endParaRPr lang="fr-FR" sz="1800" u="sng" dirty="0" smtClean="0">
              <a:solidFill>
                <a:srgbClr val="00B050"/>
              </a:solidFill>
            </a:endParaRPr>
          </a:p>
          <a:p>
            <a:pPr lvl="0">
              <a:buNone/>
            </a:pPr>
            <a:r>
              <a:rPr lang="fr-FR" sz="1800" dirty="0" smtClean="0"/>
              <a:t> </a:t>
            </a:r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marL="393192" lvl="1" indent="0">
              <a:buNone/>
            </a:pPr>
            <a:endParaRPr lang="fr-FR" dirty="0" smtClean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69410"/>
              </p:ext>
            </p:extLst>
          </p:nvPr>
        </p:nvGraphicFramePr>
        <p:xfrm>
          <a:off x="611560" y="2492896"/>
          <a:ext cx="7200800" cy="28586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4975"/>
                <a:gridCol w="950860"/>
                <a:gridCol w="1753377"/>
                <a:gridCol w="2011588"/>
              </a:tblGrid>
              <a:tr h="558586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Etablissement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Etudes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Travaux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Coûts Travaux</a:t>
                      </a:r>
                      <a:endParaRPr lang="fr-FR" sz="1400" dirty="0"/>
                    </a:p>
                  </a:txBody>
                  <a:tcPr/>
                </a:tc>
              </a:tr>
              <a:tr h="32858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Ecoles</a:t>
                      </a:r>
                      <a:r>
                        <a:rPr lang="fr-FR" sz="1400" baseline="0" dirty="0" smtClean="0"/>
                        <a:t> Saint Nicolas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2017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2018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545</a:t>
                      </a:r>
                      <a:r>
                        <a:rPr lang="fr-FR" sz="1400" baseline="0" dirty="0" smtClean="0"/>
                        <a:t> 000</a:t>
                      </a:r>
                      <a:r>
                        <a:rPr lang="fr-FR" sz="1400" dirty="0" smtClean="0"/>
                        <a:t>€ TTC</a:t>
                      </a:r>
                    </a:p>
                  </a:txBody>
                  <a:tcPr/>
                </a:tc>
              </a:tr>
              <a:tr h="32858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Stadium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2017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2018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274</a:t>
                      </a:r>
                      <a:r>
                        <a:rPr lang="fr-FR" sz="1400" baseline="0" dirty="0" smtClean="0"/>
                        <a:t> 000</a:t>
                      </a:r>
                      <a:r>
                        <a:rPr lang="fr-FR" sz="1400" dirty="0" smtClean="0"/>
                        <a:t>€ TTC</a:t>
                      </a:r>
                      <a:endParaRPr lang="fr-FR" sz="1400" dirty="0"/>
                    </a:p>
                  </a:txBody>
                  <a:tcPr/>
                </a:tc>
              </a:tr>
              <a:tr h="32858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Patinoire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2017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2018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33 000 € TTC</a:t>
                      </a:r>
                      <a:endParaRPr lang="fr-FR" sz="1400" dirty="0"/>
                    </a:p>
                  </a:txBody>
                  <a:tcPr/>
                </a:tc>
              </a:tr>
              <a:tr h="32858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Ecole maternelle Tulipes</a:t>
                      </a:r>
                      <a:endParaRPr kumimoji="0"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2017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2018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57 000 € TTC</a:t>
                      </a:r>
                      <a:endParaRPr kumimoji="0"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2858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Ecole maternelle Pasteur</a:t>
                      </a:r>
                      <a:endParaRPr kumimoji="0"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2017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2018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5 000 € TTC</a:t>
                      </a:r>
                      <a:endParaRPr kumimoji="0"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2858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Ecole maternelle Hortensias</a:t>
                      </a:r>
                      <a:endParaRPr kumimoji="0"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2017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2018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11 000 € TTC</a:t>
                      </a:r>
                      <a:endParaRPr kumimoji="0"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28580"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/>
                        <a:t>Total général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925 000 € TTC</a:t>
                      </a:r>
                      <a:endParaRPr kumimoji="0" lang="fr-FR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558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14380"/>
          </a:xfrm>
        </p:spPr>
        <p:txBody>
          <a:bodyPr>
            <a:normAutofit/>
          </a:bodyPr>
          <a:lstStyle/>
          <a:p>
            <a:r>
              <a:rPr lang="fr-FR" sz="3200" dirty="0" smtClean="0"/>
              <a:t>Registre d’accessibilité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429288"/>
          </a:xfrm>
        </p:spPr>
        <p:txBody>
          <a:bodyPr>
            <a:normAutofit/>
          </a:bodyPr>
          <a:lstStyle/>
          <a:p>
            <a:pPr marL="0" lvl="0" indent="0">
              <a:spcBef>
                <a:spcPct val="0"/>
              </a:spcBef>
              <a:buClrTx/>
              <a:buSzTx/>
              <a:buNone/>
              <a:defRPr/>
            </a:pPr>
            <a:endParaRPr lang="fr-FR" sz="2000" dirty="0" smtClean="0">
              <a:solidFill>
                <a:srgbClr val="FF6600"/>
              </a:solidFill>
            </a:endParaRPr>
          </a:p>
          <a:p>
            <a:pPr marL="0" lvl="0" indent="0">
              <a:spcBef>
                <a:spcPct val="0"/>
              </a:spcBef>
              <a:buClrTx/>
              <a:buSzTx/>
              <a:buNone/>
              <a:defRPr/>
            </a:pPr>
            <a:r>
              <a:rPr lang="fr-FR" sz="2000" dirty="0" smtClean="0">
                <a:solidFill>
                  <a:srgbClr val="62361E"/>
                </a:solidFill>
              </a:rPr>
              <a:t>Par décret publié le 22 avril 2017, un registre d’accessibilité sera à mettre à disposition du public, dans chaque ERP.</a:t>
            </a:r>
          </a:p>
          <a:p>
            <a:pPr marL="0" lvl="0" indent="0">
              <a:spcBef>
                <a:spcPct val="0"/>
              </a:spcBef>
              <a:buClrTx/>
              <a:buSzTx/>
              <a:buNone/>
              <a:defRPr/>
            </a:pPr>
            <a:r>
              <a:rPr lang="fr-FR" sz="2000" dirty="0" smtClean="0">
                <a:solidFill>
                  <a:srgbClr val="62361E"/>
                </a:solidFill>
              </a:rPr>
              <a:t>Ce registre contiendra notamment :</a:t>
            </a:r>
          </a:p>
          <a:p>
            <a:pPr lvl="0">
              <a:spcBef>
                <a:spcPct val="0"/>
              </a:spcBef>
              <a:buClrTx/>
              <a:buSzTx/>
              <a:buFontTx/>
              <a:buChar char="-"/>
              <a:defRPr/>
            </a:pPr>
            <a:r>
              <a:rPr lang="fr-FR" sz="2000" dirty="0" smtClean="0">
                <a:solidFill>
                  <a:srgbClr val="62361E"/>
                </a:solidFill>
              </a:rPr>
              <a:t>La situation de l’ERP vis-à-vis de l’accessibilité (attestation d’accessibilité ou programmation au titre de l’</a:t>
            </a:r>
            <a:r>
              <a:rPr lang="fr-FR" sz="2000" dirty="0" err="1" smtClean="0">
                <a:solidFill>
                  <a:srgbClr val="62361E"/>
                </a:solidFill>
              </a:rPr>
              <a:t>Ad’Ap</a:t>
            </a:r>
            <a:r>
              <a:rPr lang="fr-FR" sz="2000" dirty="0" smtClean="0">
                <a:solidFill>
                  <a:srgbClr val="62361E"/>
                </a:solidFill>
              </a:rPr>
              <a:t>)</a:t>
            </a:r>
          </a:p>
          <a:p>
            <a:pPr lvl="0">
              <a:spcBef>
                <a:spcPct val="0"/>
              </a:spcBef>
              <a:buClrTx/>
              <a:buSzTx/>
              <a:buFontTx/>
              <a:buChar char="-"/>
              <a:defRPr/>
            </a:pPr>
            <a:r>
              <a:rPr lang="fr-FR" sz="2000" dirty="0" smtClean="0">
                <a:solidFill>
                  <a:srgbClr val="62361E"/>
                </a:solidFill>
              </a:rPr>
              <a:t>Le descriptif  des équipements d’accessibilité et leurs modalités de maintenance</a:t>
            </a:r>
          </a:p>
          <a:p>
            <a:pPr lvl="0">
              <a:spcBef>
                <a:spcPct val="0"/>
              </a:spcBef>
              <a:buClrTx/>
              <a:buSzTx/>
              <a:buFontTx/>
              <a:buChar char="-"/>
              <a:defRPr/>
            </a:pPr>
            <a:r>
              <a:rPr lang="fr-FR" sz="2000" dirty="0" smtClean="0">
                <a:solidFill>
                  <a:srgbClr val="62361E"/>
                </a:solidFill>
              </a:rPr>
              <a:t>Un guide à destination des agents d’accueil</a:t>
            </a:r>
          </a:p>
          <a:p>
            <a:pPr lvl="0">
              <a:spcBef>
                <a:spcPct val="0"/>
              </a:spcBef>
              <a:buClrTx/>
              <a:buSzTx/>
              <a:buFontTx/>
              <a:buChar char="-"/>
              <a:defRPr/>
            </a:pPr>
            <a:r>
              <a:rPr lang="fr-FR" sz="2000" dirty="0" smtClean="0">
                <a:solidFill>
                  <a:srgbClr val="62361E"/>
                </a:solidFill>
              </a:rPr>
              <a:t>Une attestation de formation à l’accueil du public pour les agents d’accueil des ERP des 1</a:t>
            </a:r>
            <a:r>
              <a:rPr lang="fr-FR" sz="2000" baseline="30000" dirty="0" smtClean="0">
                <a:solidFill>
                  <a:srgbClr val="62361E"/>
                </a:solidFill>
              </a:rPr>
              <a:t>ère</a:t>
            </a:r>
            <a:r>
              <a:rPr lang="fr-FR" sz="2000" dirty="0" smtClean="0">
                <a:solidFill>
                  <a:srgbClr val="62361E"/>
                </a:solidFill>
              </a:rPr>
              <a:t> à 4</a:t>
            </a:r>
            <a:r>
              <a:rPr lang="fr-FR" sz="2000" baseline="30000" dirty="0" smtClean="0">
                <a:solidFill>
                  <a:srgbClr val="62361E"/>
                </a:solidFill>
              </a:rPr>
              <a:t>ème</a:t>
            </a:r>
            <a:r>
              <a:rPr lang="fr-FR" sz="2000" dirty="0" smtClean="0">
                <a:solidFill>
                  <a:srgbClr val="62361E"/>
                </a:solidFill>
              </a:rPr>
              <a:t> catégories</a:t>
            </a:r>
          </a:p>
          <a:p>
            <a:pPr lvl="0">
              <a:spcBef>
                <a:spcPct val="0"/>
              </a:spcBef>
              <a:buClrTx/>
              <a:buSzTx/>
              <a:buFontTx/>
              <a:buChar char="-"/>
              <a:defRPr/>
            </a:pPr>
            <a:endParaRPr lang="fr-FR" sz="2000" dirty="0">
              <a:solidFill>
                <a:srgbClr val="62361E"/>
              </a:solidFill>
            </a:endParaRPr>
          </a:p>
          <a:p>
            <a:pPr marL="0" lvl="0" indent="0">
              <a:spcBef>
                <a:spcPct val="0"/>
              </a:spcBef>
              <a:buClrTx/>
              <a:buSzTx/>
              <a:buNone/>
              <a:defRPr/>
            </a:pPr>
            <a:r>
              <a:rPr lang="fr-FR" sz="2000" dirty="0" smtClean="0">
                <a:solidFill>
                  <a:srgbClr val="62361E"/>
                </a:solidFill>
              </a:rPr>
              <a:t>Les registres d’accessibilité seront mis à disposition cette année. Il restera à planifier les actions de formation et à annexer les attestations aux registres créés</a:t>
            </a:r>
            <a:endParaRPr lang="fr-FR" sz="2000" dirty="0">
              <a:solidFill>
                <a:srgbClr val="62361E"/>
              </a:solidFill>
            </a:endParaRPr>
          </a:p>
          <a:p>
            <a:pPr lvl="0">
              <a:buNone/>
            </a:pPr>
            <a:endParaRPr lang="fr-FR" sz="1800" u="sng" dirty="0" smtClean="0">
              <a:solidFill>
                <a:srgbClr val="00B050"/>
              </a:solidFill>
            </a:endParaRPr>
          </a:p>
          <a:p>
            <a:pPr lvl="0">
              <a:buNone/>
            </a:pPr>
            <a:r>
              <a:rPr lang="fr-FR" sz="1800" dirty="0" smtClean="0"/>
              <a:t> </a:t>
            </a:r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marL="393192" lvl="1" indent="0">
              <a:buNone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79975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224136"/>
          </a:xfrm>
        </p:spPr>
        <p:txBody>
          <a:bodyPr>
            <a:noAutofit/>
          </a:bodyPr>
          <a:lstStyle/>
          <a:p>
            <a:r>
              <a:rPr lang="fr-FR" sz="3200" dirty="0" smtClean="0"/>
              <a:t>Travaux hors programme de mise en accessibilité (Nouveaux équipements et réhabilitations complètes)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fr-FR" sz="1600" dirty="0" smtClean="0"/>
          </a:p>
          <a:p>
            <a:pPr>
              <a:buNone/>
            </a:pPr>
            <a:endParaRPr lang="fr-FR" sz="2000" dirty="0" smtClean="0"/>
          </a:p>
          <a:p>
            <a:pPr>
              <a:buNone/>
            </a:pPr>
            <a:r>
              <a:rPr lang="fr-FR" dirty="0" smtClean="0"/>
              <a:t>2012</a:t>
            </a:r>
          </a:p>
          <a:p>
            <a:pPr>
              <a:buNone/>
            </a:pPr>
            <a:r>
              <a:rPr lang="fr-FR" dirty="0" smtClean="0"/>
              <a:t>Réaménagement et extension de la Salle du </a:t>
            </a:r>
            <a:r>
              <a:rPr lang="fr-FR" dirty="0" err="1" smtClean="0"/>
              <a:t>Grillen</a:t>
            </a:r>
            <a:r>
              <a:rPr lang="fr-FR" dirty="0" smtClean="0"/>
              <a:t> 	</a:t>
            </a:r>
          </a:p>
          <a:p>
            <a:pPr>
              <a:buNone/>
            </a:pPr>
            <a:r>
              <a:rPr lang="fr-FR" dirty="0" smtClean="0"/>
              <a:t>Réaménagement et extension du Musée du Jouet</a:t>
            </a:r>
            <a:r>
              <a:rPr lang="fr-FR" b="1" i="1" dirty="0" smtClean="0">
                <a:solidFill>
                  <a:srgbClr val="00B050"/>
                </a:solidFill>
              </a:rPr>
              <a:t> 	</a:t>
            </a:r>
          </a:p>
          <a:p>
            <a:pPr>
              <a:buNone/>
            </a:pPr>
            <a:r>
              <a:rPr lang="fr-FR" dirty="0" smtClean="0"/>
              <a:t>Nouvelle Médiathèque				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2013 </a:t>
            </a:r>
          </a:p>
          <a:p>
            <a:pPr>
              <a:buNone/>
            </a:pPr>
            <a:r>
              <a:rPr lang="fr-FR" dirty="0" smtClean="0"/>
              <a:t>Réaménagement et extension du Centre Europe		</a:t>
            </a:r>
            <a:r>
              <a:rPr lang="fr-FR" b="1" i="1" dirty="0" smtClean="0">
                <a:solidFill>
                  <a:srgbClr val="FF6600"/>
                </a:solidFill>
              </a:rPr>
              <a:t> </a:t>
            </a:r>
          </a:p>
          <a:p>
            <a:pPr>
              <a:buNone/>
            </a:pPr>
            <a:r>
              <a:rPr lang="fr-FR" dirty="0" smtClean="0"/>
              <a:t>Restructuration du Club des Jeunes Europe		</a:t>
            </a:r>
          </a:p>
          <a:p>
            <a:pPr>
              <a:buNone/>
            </a:pPr>
            <a:r>
              <a:rPr lang="fr-FR" dirty="0" smtClean="0"/>
              <a:t>Création Parking St Josse			</a:t>
            </a:r>
          </a:p>
          <a:p>
            <a:pPr>
              <a:buNone/>
            </a:pPr>
            <a:r>
              <a:rPr lang="fr-FR" dirty="0" smtClean="0"/>
              <a:t>Réaménagement </a:t>
            </a:r>
            <a:r>
              <a:rPr lang="fr-FR" dirty="0"/>
              <a:t>et extension Gymnase Montagne </a:t>
            </a:r>
            <a:r>
              <a:rPr lang="fr-FR" dirty="0" smtClean="0"/>
              <a:t>Verte	</a:t>
            </a:r>
          </a:p>
          <a:p>
            <a:pPr>
              <a:buNone/>
            </a:pPr>
            <a:r>
              <a:rPr lang="fr-FR" dirty="0" smtClean="0"/>
              <a:t>Création </a:t>
            </a:r>
            <a:r>
              <a:rPr lang="fr-FR" dirty="0"/>
              <a:t>d’un IUT Génie thermique et énergie</a:t>
            </a:r>
            <a:r>
              <a:rPr lang="fr-FR" b="1" i="1" dirty="0" smtClean="0">
                <a:solidFill>
                  <a:srgbClr val="00B050"/>
                </a:solidFill>
              </a:rPr>
              <a:t>		</a:t>
            </a:r>
          </a:p>
          <a:p>
            <a:pPr>
              <a:buNone/>
            </a:pPr>
            <a:endParaRPr lang="fr-FR" b="1" i="1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fr-FR" dirty="0" smtClean="0"/>
              <a:t>2014 </a:t>
            </a:r>
          </a:p>
          <a:p>
            <a:pPr>
              <a:buNone/>
            </a:pPr>
            <a:r>
              <a:rPr lang="fr-FR" dirty="0" smtClean="0"/>
              <a:t>Construction de la cantine scolaire  rue </a:t>
            </a:r>
            <a:r>
              <a:rPr lang="fr-FR" dirty="0" err="1" smtClean="0"/>
              <a:t>Billing</a:t>
            </a:r>
            <a:r>
              <a:rPr lang="fr-FR" dirty="0" smtClean="0"/>
              <a:t>		</a:t>
            </a:r>
          </a:p>
          <a:p>
            <a:pPr>
              <a:buNone/>
            </a:pPr>
            <a:r>
              <a:rPr lang="fr-FR" sz="2500" dirty="0" smtClean="0"/>
              <a:t>Salle </a:t>
            </a:r>
            <a:r>
              <a:rPr lang="fr-FR" sz="2500" dirty="0"/>
              <a:t>de l’Espérance</a:t>
            </a:r>
            <a:r>
              <a:rPr lang="fr-FR" b="1" i="1" dirty="0" smtClean="0">
                <a:solidFill>
                  <a:srgbClr val="00B050"/>
                </a:solidFill>
              </a:rPr>
              <a:t>				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2015</a:t>
            </a:r>
          </a:p>
          <a:p>
            <a:pPr>
              <a:buNone/>
            </a:pPr>
            <a:r>
              <a:rPr lang="fr-FR" dirty="0" smtClean="0"/>
              <a:t>Piscine </a:t>
            </a:r>
            <a:r>
              <a:rPr lang="fr-FR" dirty="0" err="1" smtClean="0"/>
              <a:t>Aqualia</a:t>
            </a:r>
            <a:r>
              <a:rPr lang="fr-FR" dirty="0" smtClean="0"/>
              <a:t>				</a:t>
            </a:r>
            <a:r>
              <a:rPr lang="fr-FR" b="1" i="1" dirty="0" smtClean="0">
                <a:solidFill>
                  <a:srgbClr val="00B050"/>
                </a:solidFill>
              </a:rPr>
              <a:t>fait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Stadium (partiel)				</a:t>
            </a:r>
            <a:r>
              <a:rPr lang="fr-FR" b="1" i="1" dirty="0" smtClean="0">
                <a:solidFill>
                  <a:srgbClr val="00B050"/>
                </a:solidFill>
              </a:rPr>
              <a:t>fait</a:t>
            </a:r>
          </a:p>
          <a:p>
            <a:pPr>
              <a:buNone/>
            </a:pPr>
            <a:r>
              <a:rPr lang="fr-FR" sz="2500" dirty="0"/>
              <a:t>Musée du jouet </a:t>
            </a:r>
            <a:r>
              <a:rPr lang="fr-FR" b="1" i="1" dirty="0">
                <a:solidFill>
                  <a:srgbClr val="00B050"/>
                </a:solidFill>
              </a:rPr>
              <a:t>				</a:t>
            </a:r>
            <a:r>
              <a:rPr lang="fr-FR" b="1" i="1" dirty="0" smtClean="0">
                <a:solidFill>
                  <a:srgbClr val="00B050"/>
                </a:solidFill>
              </a:rPr>
              <a:t>fait</a:t>
            </a:r>
          </a:p>
          <a:p>
            <a:pPr>
              <a:buNone/>
            </a:pPr>
            <a:r>
              <a:rPr lang="fr-FR" sz="2500" dirty="0"/>
              <a:t>Parc des expositions Hall 5</a:t>
            </a:r>
            <a:r>
              <a:rPr lang="fr-FR" b="1" i="1" dirty="0">
                <a:solidFill>
                  <a:srgbClr val="00B050"/>
                </a:solidFill>
              </a:rPr>
              <a:t>			</a:t>
            </a:r>
            <a:r>
              <a:rPr lang="fr-FR" b="1" i="1" dirty="0" smtClean="0">
                <a:solidFill>
                  <a:srgbClr val="00B050"/>
                </a:solidFill>
              </a:rPr>
              <a:t>fait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Réhabilitation et extension du Musée </a:t>
            </a:r>
            <a:r>
              <a:rPr lang="fr-FR" dirty="0" err="1" smtClean="0"/>
              <a:t>Unterlinden</a:t>
            </a:r>
            <a:r>
              <a:rPr lang="fr-FR" dirty="0" smtClean="0"/>
              <a:t> 	</a:t>
            </a:r>
            <a:r>
              <a:rPr lang="fr-FR" sz="2500" b="1" i="1" dirty="0">
                <a:solidFill>
                  <a:srgbClr val="00B050"/>
                </a:solidFill>
              </a:rPr>
              <a:t>fait</a:t>
            </a:r>
          </a:p>
          <a:p>
            <a:pPr>
              <a:buNone/>
            </a:pPr>
            <a:r>
              <a:rPr lang="fr-FR" dirty="0" smtClean="0"/>
              <a:t>Espaces publics Musée </a:t>
            </a:r>
            <a:r>
              <a:rPr lang="fr-FR" dirty="0" err="1" smtClean="0"/>
              <a:t>Unterlinden</a:t>
            </a:r>
            <a:r>
              <a:rPr lang="fr-FR" dirty="0" smtClean="0"/>
              <a:t> 		</a:t>
            </a:r>
            <a:r>
              <a:rPr lang="fr-FR" sz="2500" b="1" i="1" dirty="0">
                <a:solidFill>
                  <a:srgbClr val="00B050"/>
                </a:solidFill>
              </a:rPr>
              <a:t>fait</a:t>
            </a:r>
          </a:p>
          <a:p>
            <a:pPr>
              <a:buNone/>
            </a:pPr>
            <a:r>
              <a:rPr lang="fr-FR" dirty="0" smtClean="0"/>
              <a:t>Local d’animation et d’attractivité place Rapp</a:t>
            </a:r>
            <a:r>
              <a:rPr lang="fr-FR" b="1" i="1" dirty="0" smtClean="0">
                <a:solidFill>
                  <a:schemeClr val="accent1"/>
                </a:solidFill>
              </a:rPr>
              <a:t>		</a:t>
            </a:r>
            <a:r>
              <a:rPr lang="fr-FR" sz="2500" b="1" i="1" dirty="0">
                <a:solidFill>
                  <a:srgbClr val="00B050"/>
                </a:solidFill>
              </a:rPr>
              <a:t>fait</a:t>
            </a:r>
          </a:p>
          <a:p>
            <a:pPr>
              <a:buNone/>
            </a:pPr>
            <a:endParaRPr lang="fr-FR" b="1" i="1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224136"/>
          </a:xfrm>
        </p:spPr>
        <p:txBody>
          <a:bodyPr>
            <a:noAutofit/>
          </a:bodyPr>
          <a:lstStyle/>
          <a:p>
            <a:r>
              <a:rPr lang="fr-FR" sz="3200" dirty="0" smtClean="0"/>
              <a:t>Travaux hors programme de mise en accessibilité (Nouveaux équipements et réhabilitations complètes)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sz="1600" dirty="0" smtClean="0"/>
          </a:p>
          <a:p>
            <a:pPr>
              <a:buNone/>
            </a:pPr>
            <a:r>
              <a:rPr lang="fr-FR" sz="2000" dirty="0" smtClean="0"/>
              <a:t>2016</a:t>
            </a:r>
          </a:p>
          <a:p>
            <a:pPr>
              <a:buNone/>
            </a:pPr>
            <a:r>
              <a:rPr lang="fr-FR" sz="2000" dirty="0" smtClean="0"/>
              <a:t>Travaux d’aménagement Colmar-Agglomération : </a:t>
            </a:r>
            <a:r>
              <a:rPr lang="fr-FR" sz="1400" b="1" i="1" dirty="0" smtClean="0">
                <a:solidFill>
                  <a:srgbClr val="00B050"/>
                </a:solidFill>
              </a:rPr>
              <a:t>études</a:t>
            </a:r>
          </a:p>
          <a:p>
            <a:pPr>
              <a:buNone/>
            </a:pPr>
            <a:r>
              <a:rPr lang="fr-FR" sz="2000" dirty="0"/>
              <a:t>Parking </a:t>
            </a:r>
            <a:r>
              <a:rPr lang="fr-FR" sz="2000" dirty="0" err="1" smtClean="0"/>
              <a:t>Bleyle</a:t>
            </a:r>
            <a:r>
              <a:rPr lang="fr-FR" sz="2000" dirty="0" smtClean="0"/>
              <a:t> :                                                           </a:t>
            </a:r>
            <a:r>
              <a:rPr lang="fr-FR" sz="1400" b="1" i="1" dirty="0" smtClean="0">
                <a:solidFill>
                  <a:srgbClr val="00B050"/>
                </a:solidFill>
              </a:rPr>
              <a:t>études </a:t>
            </a:r>
          </a:p>
          <a:p>
            <a:pPr>
              <a:buNone/>
            </a:pPr>
            <a:r>
              <a:rPr lang="fr-FR" sz="2000" dirty="0" smtClean="0"/>
              <a:t>2017</a:t>
            </a:r>
            <a:endParaRPr lang="fr-FR" sz="2000" dirty="0"/>
          </a:p>
          <a:p>
            <a:pPr>
              <a:buNone/>
            </a:pPr>
            <a:r>
              <a:rPr lang="fr-FR" sz="2000" dirty="0" smtClean="0"/>
              <a:t>Parking </a:t>
            </a:r>
            <a:r>
              <a:rPr lang="fr-FR" sz="2000" dirty="0" err="1" smtClean="0"/>
              <a:t>Bleyle</a:t>
            </a:r>
            <a:r>
              <a:rPr lang="fr-FR" sz="2000" dirty="0" smtClean="0"/>
              <a:t> :			                             </a:t>
            </a:r>
            <a:r>
              <a:rPr lang="fr-FR" sz="1400" b="1" i="1" dirty="0" smtClean="0">
                <a:solidFill>
                  <a:srgbClr val="00B050"/>
                </a:solidFill>
              </a:rPr>
              <a:t>travaux en cours</a:t>
            </a:r>
            <a:endParaRPr lang="fr-FR" sz="1400" b="1" i="1" dirty="0">
              <a:solidFill>
                <a:srgbClr val="00B050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fr-FR" sz="2000" dirty="0" smtClean="0"/>
              <a:t>Gymnase du </a:t>
            </a:r>
            <a:r>
              <a:rPr lang="fr-FR" sz="2000" dirty="0" err="1" smtClean="0"/>
              <a:t>Grillenbreit</a:t>
            </a:r>
            <a:r>
              <a:rPr lang="fr-FR" sz="2000" dirty="0" smtClean="0"/>
              <a:t> :	                            </a:t>
            </a:r>
            <a:r>
              <a:rPr lang="fr-FR" sz="1400" b="1" i="1" dirty="0" smtClean="0">
                <a:solidFill>
                  <a:srgbClr val="00B050"/>
                </a:solidFill>
              </a:rPr>
              <a:t>études </a:t>
            </a:r>
            <a:r>
              <a:rPr lang="fr-FR" sz="1400" b="1" i="1" dirty="0">
                <a:solidFill>
                  <a:srgbClr val="00B050"/>
                </a:solidFill>
              </a:rPr>
              <a:t>en cours </a:t>
            </a:r>
            <a:endParaRPr lang="fr-FR" sz="1400" b="1" i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fr-FR" sz="2000" dirty="0" smtClean="0"/>
              <a:t>Parking souterrain de la Montagne-Verte : </a:t>
            </a:r>
            <a:r>
              <a:rPr lang="fr-FR" sz="2000" b="1" dirty="0" smtClean="0"/>
              <a:t>             </a:t>
            </a:r>
            <a:r>
              <a:rPr lang="fr-FR" sz="1400" b="1" i="1" dirty="0" smtClean="0">
                <a:solidFill>
                  <a:srgbClr val="00B050"/>
                </a:solidFill>
              </a:rPr>
              <a:t>lancement du concours</a:t>
            </a:r>
          </a:p>
          <a:p>
            <a:pPr>
              <a:buNone/>
            </a:pPr>
            <a:r>
              <a:rPr lang="fr-FR" sz="2000" dirty="0" smtClean="0"/>
              <a:t>Ecole maternelle Brant : 			              </a:t>
            </a:r>
            <a:r>
              <a:rPr lang="fr-FR" sz="1400" b="1" i="1" dirty="0" smtClean="0">
                <a:solidFill>
                  <a:srgbClr val="00B050"/>
                </a:solidFill>
              </a:rPr>
              <a:t>travaux achevés</a:t>
            </a:r>
          </a:p>
          <a:p>
            <a:pPr>
              <a:buNone/>
            </a:pPr>
            <a:r>
              <a:rPr lang="fr-FR" sz="2000" dirty="0" smtClean="0"/>
              <a:t>Archives du 33 rue des jardins :                                 </a:t>
            </a:r>
            <a:r>
              <a:rPr lang="fr-FR" sz="1400" b="1" i="1" dirty="0" smtClean="0">
                <a:solidFill>
                  <a:srgbClr val="00B050"/>
                </a:solidFill>
              </a:rPr>
              <a:t>études en cours</a:t>
            </a:r>
          </a:p>
          <a:p>
            <a:pPr>
              <a:buNone/>
            </a:pPr>
            <a:r>
              <a:rPr lang="fr-FR" sz="2000" dirty="0"/>
              <a:t>Travaux d’aménagement Colmar-Agglomération : </a:t>
            </a:r>
            <a:r>
              <a:rPr lang="fr-FR" sz="1400" b="1" i="1" dirty="0" smtClean="0">
                <a:solidFill>
                  <a:srgbClr val="00B050"/>
                </a:solidFill>
              </a:rPr>
              <a:t>travaux en cours</a:t>
            </a:r>
            <a:endParaRPr lang="fr-FR" sz="1400" b="1" i="1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fr-FR" sz="2000" dirty="0" smtClean="0"/>
              <a:t>Les </a:t>
            </a:r>
            <a:r>
              <a:rPr lang="fr-FR" sz="2000" dirty="0"/>
              <a:t>Dominicains </a:t>
            </a:r>
            <a:r>
              <a:rPr lang="fr-FR" sz="2000" dirty="0" smtClean="0"/>
              <a:t>:</a:t>
            </a:r>
            <a:r>
              <a:rPr lang="fr-FR" sz="2000" dirty="0"/>
              <a:t>		</a:t>
            </a:r>
            <a:r>
              <a:rPr lang="fr-FR" sz="2000" dirty="0" smtClean="0"/>
              <a:t>                            </a:t>
            </a:r>
            <a:r>
              <a:rPr lang="fr-FR" sz="1400" b="1" i="1" dirty="0" smtClean="0">
                <a:solidFill>
                  <a:srgbClr val="00B050"/>
                </a:solidFill>
              </a:rPr>
              <a:t>études </a:t>
            </a:r>
            <a:r>
              <a:rPr lang="fr-FR" sz="1400" b="1" i="1" dirty="0">
                <a:solidFill>
                  <a:srgbClr val="00B050"/>
                </a:solidFill>
              </a:rPr>
              <a:t>en cours</a:t>
            </a:r>
          </a:p>
          <a:p>
            <a:pPr>
              <a:buNone/>
            </a:pPr>
            <a:endParaRPr lang="fr-FR" sz="2000" dirty="0"/>
          </a:p>
          <a:p>
            <a:pPr>
              <a:buNone/>
            </a:pPr>
            <a:r>
              <a:rPr lang="fr-FR" sz="2000" dirty="0" smtClean="0"/>
              <a:t>2018</a:t>
            </a:r>
          </a:p>
          <a:p>
            <a:pPr>
              <a:lnSpc>
                <a:spcPct val="80000"/>
              </a:lnSpc>
              <a:buNone/>
            </a:pPr>
            <a:r>
              <a:rPr lang="fr-FR" sz="2000" dirty="0" smtClean="0"/>
              <a:t>Les Dominicains 		                             </a:t>
            </a:r>
            <a:r>
              <a:rPr lang="fr-FR" sz="1400" b="1" i="1" dirty="0" smtClean="0">
                <a:solidFill>
                  <a:srgbClr val="00B050"/>
                </a:solidFill>
              </a:rPr>
              <a:t>Prévision de travaux</a:t>
            </a:r>
            <a:endParaRPr lang="fr-FR" sz="1400" b="1" i="1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fr-FR" sz="2000" dirty="0" smtClean="0"/>
              <a:t>	</a:t>
            </a:r>
          </a:p>
          <a:p>
            <a:pPr>
              <a:buNone/>
            </a:pPr>
            <a:endParaRPr lang="fr-FR" b="1" i="1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820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472" y="332656"/>
            <a:ext cx="8115328" cy="936104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A</a:t>
            </a:r>
            <a:r>
              <a:rPr lang="fr-FR" sz="4000" dirty="0" smtClean="0"/>
              <a:t>ctions menées depuis 2012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412776"/>
            <a:ext cx="8640960" cy="5445224"/>
          </a:xfrm>
        </p:spPr>
        <p:txBody>
          <a:bodyPr>
            <a:normAutofit lnSpcReduction="10000"/>
          </a:bodyPr>
          <a:lstStyle/>
          <a:p>
            <a:pPr marL="0">
              <a:buNone/>
            </a:pPr>
            <a:endParaRPr lang="fr-FR" sz="2000" u="sng" dirty="0" smtClean="0"/>
          </a:p>
          <a:p>
            <a:pPr marL="0" algn="ctr">
              <a:buNone/>
            </a:pPr>
            <a:r>
              <a:rPr lang="fr-FR" sz="3000" b="1" dirty="0" smtClean="0"/>
              <a:t>La Ville de Colmar compte 129 Etablissements Recevant du Public (ERP)</a:t>
            </a:r>
          </a:p>
          <a:p>
            <a:pPr marL="0">
              <a:buNone/>
            </a:pPr>
            <a:endParaRPr lang="fr-FR" sz="2000" u="sng" dirty="0" smtClean="0"/>
          </a:p>
          <a:p>
            <a:pPr marL="0">
              <a:buNone/>
            </a:pPr>
            <a:r>
              <a:rPr lang="fr-FR" sz="2200" u="sng" dirty="0" smtClean="0"/>
              <a:t>Diagnostic</a:t>
            </a:r>
            <a:endParaRPr lang="fr-FR" sz="2200" u="sng" dirty="0"/>
          </a:p>
          <a:p>
            <a:pPr marL="0">
              <a:buNone/>
            </a:pPr>
            <a:r>
              <a:rPr lang="fr-FR" sz="2200" dirty="0"/>
              <a:t>Le diagnostic de l’ensemble des équipements communaux a été terminé le 16 janvier 2012.</a:t>
            </a:r>
          </a:p>
          <a:p>
            <a:pPr marL="0">
              <a:buNone/>
            </a:pPr>
            <a:endParaRPr lang="fr-FR" sz="2200" u="sng" dirty="0" smtClean="0"/>
          </a:p>
          <a:p>
            <a:pPr marL="0" lvl="0">
              <a:buNone/>
            </a:pPr>
            <a:r>
              <a:rPr lang="fr-FR" sz="2200" dirty="0" smtClean="0"/>
              <a:t>Dans ce diagnostic, la </a:t>
            </a:r>
            <a:r>
              <a:rPr lang="fr-FR" sz="2200" dirty="0"/>
              <a:t>mise en accessibilité des équipements a été estimée à environ 18 </a:t>
            </a:r>
            <a:r>
              <a:rPr lang="fr-FR" sz="2200" dirty="0" smtClean="0"/>
              <a:t>M€ TTC. </a:t>
            </a:r>
            <a:endParaRPr lang="fr-FR" sz="2200" dirty="0"/>
          </a:p>
          <a:p>
            <a:pPr marL="0" lvl="0">
              <a:buNone/>
            </a:pPr>
            <a:endParaRPr lang="fr-FR" sz="2200" dirty="0"/>
          </a:p>
          <a:p>
            <a:pPr marL="0" lvl="0">
              <a:buNone/>
            </a:pPr>
            <a:r>
              <a:rPr lang="fr-FR" sz="2200" dirty="0"/>
              <a:t>Le montant total </a:t>
            </a:r>
            <a:r>
              <a:rPr lang="fr-FR" sz="2200" dirty="0" smtClean="0"/>
              <a:t>des dépenses est réévalué à environ 16 M€ TTC,</a:t>
            </a:r>
            <a:endParaRPr lang="fr-FR" sz="2200" dirty="0"/>
          </a:p>
          <a:p>
            <a:pPr marL="0">
              <a:buNone/>
            </a:pPr>
            <a:r>
              <a:rPr lang="fr-FR" sz="2200" dirty="0" smtClean="0"/>
              <a:t>en prenant en </a:t>
            </a:r>
            <a:r>
              <a:rPr lang="fr-FR" sz="2200" dirty="0"/>
              <a:t>compte des hypothèses de dérogations </a:t>
            </a:r>
            <a:r>
              <a:rPr lang="fr-FR" sz="2200" dirty="0" smtClean="0"/>
              <a:t>et de résultats favorables d’appels d’offres.</a:t>
            </a:r>
            <a:endParaRPr lang="fr-F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472" y="332656"/>
            <a:ext cx="8115328" cy="936104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A</a:t>
            </a:r>
            <a:r>
              <a:rPr lang="fr-FR" sz="4000" dirty="0" smtClean="0"/>
              <a:t>ctions menées de 2012 à fin 2016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42910" y="1412776"/>
            <a:ext cx="7643866" cy="5445224"/>
          </a:xfrm>
        </p:spPr>
        <p:txBody>
          <a:bodyPr>
            <a:normAutofit fontScale="92500" lnSpcReduction="10000"/>
          </a:bodyPr>
          <a:lstStyle/>
          <a:p>
            <a:pPr marL="0">
              <a:buNone/>
            </a:pPr>
            <a:endParaRPr lang="fr-FR" sz="2000" u="sng" dirty="0" smtClean="0"/>
          </a:p>
          <a:p>
            <a:pPr marL="0" algn="ctr">
              <a:buNone/>
            </a:pPr>
            <a:r>
              <a:rPr lang="fr-FR" sz="3000" b="1" dirty="0" smtClean="0"/>
              <a:t>La Ville de Colmar compte 129 Etablissements Recevant du Public (ERP)</a:t>
            </a:r>
          </a:p>
          <a:p>
            <a:pPr marL="0">
              <a:buNone/>
            </a:pPr>
            <a:endParaRPr lang="fr-FR" sz="2000" u="sng" dirty="0" smtClean="0"/>
          </a:p>
          <a:p>
            <a:pPr marL="0">
              <a:buNone/>
            </a:pPr>
            <a:r>
              <a:rPr lang="fr-FR" sz="2000" u="sng" dirty="0" smtClean="0"/>
              <a:t>Mise en accessibilité</a:t>
            </a:r>
          </a:p>
          <a:p>
            <a:pPr marL="0">
              <a:buNone/>
            </a:pPr>
            <a:endParaRPr lang="fr-FR" sz="2000" u="sng" dirty="0" smtClean="0"/>
          </a:p>
          <a:p>
            <a:pPr marL="0">
              <a:buNone/>
            </a:pPr>
            <a:r>
              <a:rPr lang="fr-FR" sz="2000" dirty="0" smtClean="0"/>
              <a:t>Les opérations hors constructions neuves ou grosses réhabilitations ont touché 87 sites soit 67,4% des ERP dont 73</a:t>
            </a:r>
            <a:r>
              <a:rPr lang="fr-FR" sz="2100" dirty="0" smtClean="0"/>
              <a:t> </a:t>
            </a:r>
            <a:r>
              <a:rPr lang="fr-FR" sz="2000" dirty="0" smtClean="0"/>
              <a:t>accessibles en totalité</a:t>
            </a:r>
          </a:p>
          <a:p>
            <a:pPr marL="0">
              <a:buNone/>
            </a:pPr>
            <a:r>
              <a:rPr lang="fr-FR" sz="2000" b="1" dirty="0" smtClean="0"/>
              <a:t>Montant  travaux : </a:t>
            </a:r>
            <a:r>
              <a:rPr lang="fr-FR" sz="2000" dirty="0" smtClean="0"/>
              <a:t>8,16 M€ TTC</a:t>
            </a:r>
          </a:p>
          <a:p>
            <a:pPr marL="0">
              <a:buNone/>
            </a:pPr>
            <a:endParaRPr lang="fr-FR" sz="2000" dirty="0" smtClean="0"/>
          </a:p>
          <a:p>
            <a:pPr marL="0">
              <a:buNone/>
            </a:pPr>
            <a:r>
              <a:rPr lang="fr-FR" sz="2300" dirty="0" smtClean="0"/>
              <a:t>Trois marchés de maîtrise d’œuvre externe ont été lancés en 2013 pour :</a:t>
            </a:r>
          </a:p>
          <a:p>
            <a:pPr marL="68580" indent="-342900">
              <a:buFontTx/>
              <a:buChar char="-"/>
            </a:pPr>
            <a:r>
              <a:rPr lang="fr-FR" sz="2300" dirty="0" smtClean="0"/>
              <a:t>3 bâtiments communaux </a:t>
            </a:r>
          </a:p>
          <a:p>
            <a:pPr marL="68580" indent="-342900">
              <a:buFontTx/>
              <a:buChar char="-"/>
            </a:pPr>
            <a:r>
              <a:rPr lang="fr-FR" sz="2300" dirty="0" smtClean="0"/>
              <a:t>10 équipements sportifs</a:t>
            </a:r>
          </a:p>
          <a:p>
            <a:pPr marL="68580" indent="-342900">
              <a:buFontTx/>
              <a:buChar char="-"/>
            </a:pPr>
            <a:r>
              <a:rPr lang="fr-FR" sz="2300" dirty="0" smtClean="0"/>
              <a:t>4 bâtiments classés ou inscrits</a:t>
            </a:r>
          </a:p>
          <a:p>
            <a:pPr marL="0" algn="ctr">
              <a:buNone/>
            </a:pPr>
            <a:endParaRPr lang="fr-FR" sz="2000" b="1" dirty="0"/>
          </a:p>
          <a:p>
            <a:pPr marL="0">
              <a:buNone/>
            </a:pPr>
            <a:endParaRPr lang="fr-FR" sz="2000" dirty="0" smtClean="0"/>
          </a:p>
          <a:p>
            <a:pPr marL="0">
              <a:buNone/>
            </a:pPr>
            <a:endParaRPr lang="fr-FR" sz="2000" dirty="0" smtClean="0"/>
          </a:p>
          <a:p>
            <a:pPr marL="0">
              <a:buNone/>
            </a:pPr>
            <a:endParaRPr lang="fr-FR" sz="2000" dirty="0" smtClean="0"/>
          </a:p>
        </p:txBody>
      </p:sp>
    </p:spTree>
    <p:extLst>
      <p:ext uri="{BB962C8B-B14F-4D97-AF65-F5344CB8AC3E}">
        <p14:creationId xmlns:p14="http://schemas.microsoft.com/office/powerpoint/2010/main" val="19944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115328" cy="792088"/>
          </a:xfrm>
        </p:spPr>
        <p:txBody>
          <a:bodyPr>
            <a:normAutofit fontScale="90000"/>
          </a:bodyPr>
          <a:lstStyle/>
          <a:p>
            <a:r>
              <a:rPr lang="fr-FR" sz="4000" dirty="0" smtClean="0"/>
              <a:t>Bilan des actions menées depuis 2012 </a:t>
            </a:r>
            <a:r>
              <a:rPr lang="fr-FR" sz="4000" dirty="0"/>
              <a:t>– à fin </a:t>
            </a:r>
            <a:r>
              <a:rPr lang="fr-FR" sz="4000" dirty="0" smtClean="0"/>
              <a:t>2016</a:t>
            </a:r>
            <a:br>
              <a:rPr lang="fr-FR" sz="4000" dirty="0" smtClean="0"/>
            </a:br>
            <a:r>
              <a:rPr lang="fr-FR" sz="4000" dirty="0" smtClean="0"/>
              <a:t> Répartition par type de travaux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42910" y="1340768"/>
            <a:ext cx="7643866" cy="5517232"/>
          </a:xfrm>
        </p:spPr>
        <p:txBody>
          <a:bodyPr>
            <a:normAutofit/>
          </a:bodyPr>
          <a:lstStyle/>
          <a:p>
            <a:pPr marL="0">
              <a:buNone/>
            </a:pPr>
            <a:endParaRPr lang="fr-FR" sz="2000" b="1" dirty="0" smtClean="0"/>
          </a:p>
          <a:p>
            <a:pPr marL="0">
              <a:buNone/>
            </a:pPr>
            <a:r>
              <a:rPr lang="fr-FR" sz="2000" b="1" dirty="0" smtClean="0"/>
              <a:t>Montant  travaux : </a:t>
            </a:r>
            <a:r>
              <a:rPr lang="fr-FR" sz="2000" dirty="0" smtClean="0">
                <a:solidFill>
                  <a:srgbClr val="00B050"/>
                </a:solidFill>
              </a:rPr>
              <a:t>8,16M </a:t>
            </a:r>
            <a:r>
              <a:rPr lang="fr-FR" sz="2000" dirty="0" smtClean="0"/>
              <a:t>€ TTC</a:t>
            </a:r>
          </a:p>
          <a:p>
            <a:pPr marL="0">
              <a:buNone/>
            </a:pPr>
            <a:endParaRPr lang="fr-FR" sz="2000" dirty="0" smtClean="0"/>
          </a:p>
          <a:p>
            <a:pPr marL="0">
              <a:buNone/>
            </a:pPr>
            <a:endParaRPr lang="fr-FR" sz="2000" dirty="0" smtClean="0"/>
          </a:p>
          <a:p>
            <a:pPr marL="0">
              <a:buNone/>
            </a:pPr>
            <a:endParaRPr lang="fr-FR" sz="2000" dirty="0" smtClean="0"/>
          </a:p>
          <a:p>
            <a:pPr marL="0">
              <a:buNone/>
            </a:pPr>
            <a:endParaRPr lang="fr-FR" sz="2000" dirty="0" smtClean="0"/>
          </a:p>
        </p:txBody>
      </p:sp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6975826"/>
              </p:ext>
            </p:extLst>
          </p:nvPr>
        </p:nvGraphicFramePr>
        <p:xfrm>
          <a:off x="899592" y="2780928"/>
          <a:ext cx="6943725" cy="3681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1658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115328" cy="1008112"/>
          </a:xfrm>
        </p:spPr>
        <p:txBody>
          <a:bodyPr>
            <a:normAutofit fontScale="90000"/>
          </a:bodyPr>
          <a:lstStyle/>
          <a:p>
            <a:r>
              <a:rPr lang="fr-FR" sz="4000" dirty="0"/>
              <a:t>Bilan des actions menées depuis 2012 –– à fin </a:t>
            </a:r>
            <a:r>
              <a:rPr lang="fr-FR" sz="4000" dirty="0" smtClean="0"/>
              <a:t>2016</a:t>
            </a:r>
            <a:br>
              <a:rPr lang="fr-FR" sz="4000" dirty="0" smtClean="0"/>
            </a:br>
            <a:r>
              <a:rPr lang="fr-FR" sz="4000" dirty="0" smtClean="0"/>
              <a:t>Répartition par affectation des bâtiments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42910" y="1052736"/>
            <a:ext cx="7643866" cy="5805264"/>
          </a:xfrm>
        </p:spPr>
        <p:txBody>
          <a:bodyPr>
            <a:normAutofit/>
          </a:bodyPr>
          <a:lstStyle/>
          <a:p>
            <a:pPr marL="0">
              <a:buNone/>
            </a:pPr>
            <a:endParaRPr lang="fr-FR" sz="2000" dirty="0"/>
          </a:p>
          <a:p>
            <a:pPr marL="0">
              <a:buNone/>
            </a:pPr>
            <a:endParaRPr lang="fr-FR" sz="2000" dirty="0" smtClean="0"/>
          </a:p>
          <a:p>
            <a:pPr marL="0">
              <a:buNone/>
            </a:pPr>
            <a:endParaRPr lang="fr-FR" sz="2000" dirty="0" smtClean="0"/>
          </a:p>
          <a:p>
            <a:pPr marL="0">
              <a:buNone/>
            </a:pPr>
            <a:endParaRPr lang="fr-FR" sz="2000" dirty="0" smtClean="0"/>
          </a:p>
          <a:p>
            <a:pPr marL="0">
              <a:buNone/>
            </a:pPr>
            <a:endParaRPr lang="fr-FR" sz="2000" dirty="0" smtClean="0"/>
          </a:p>
        </p:txBody>
      </p:sp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6523233"/>
              </p:ext>
            </p:extLst>
          </p:nvPr>
        </p:nvGraphicFramePr>
        <p:xfrm>
          <a:off x="827584" y="1988840"/>
          <a:ext cx="7632848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1292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24744"/>
            <a:ext cx="8435280" cy="5447528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fr-FR" sz="1800" dirty="0" smtClean="0"/>
              <a:t> </a:t>
            </a:r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marL="393192" lvl="1" indent="0">
              <a:buNone/>
            </a:pPr>
            <a:endParaRPr lang="fr-FR" dirty="0" smtClean="0"/>
          </a:p>
          <a:p>
            <a:pPr marL="393192" lvl="1" indent="0">
              <a:buNone/>
            </a:pPr>
            <a:endParaRPr lang="fr-FR" dirty="0"/>
          </a:p>
          <a:p>
            <a:pPr marL="393192" lvl="1" indent="0">
              <a:buNone/>
            </a:pPr>
            <a:endParaRPr lang="fr-FR" dirty="0" smtClean="0"/>
          </a:p>
          <a:p>
            <a:pPr marL="393192" lvl="1" indent="0">
              <a:buNone/>
            </a:pPr>
            <a:endParaRPr lang="fr-FR" dirty="0"/>
          </a:p>
          <a:p>
            <a:pPr marL="393192" lvl="1" indent="0">
              <a:buNone/>
            </a:pPr>
            <a:endParaRPr lang="fr-FR" dirty="0" smtClean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431277"/>
              </p:ext>
            </p:extLst>
          </p:nvPr>
        </p:nvGraphicFramePr>
        <p:xfrm>
          <a:off x="179512" y="1124745"/>
          <a:ext cx="8352928" cy="60502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1728192"/>
                <a:gridCol w="2448272"/>
                <a:gridCol w="2088232"/>
              </a:tblGrid>
              <a:tr h="492964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Etablissement retenu en 2012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Année</a:t>
                      </a:r>
                      <a:r>
                        <a:rPr lang="fr-FR" sz="1400" baseline="0" dirty="0" smtClean="0"/>
                        <a:t> des travaux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Travaux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Coûts</a:t>
                      </a:r>
                      <a:endParaRPr lang="fr-FR" sz="1400" dirty="0"/>
                    </a:p>
                  </a:txBody>
                  <a:tcPr/>
                </a:tc>
              </a:tr>
              <a:tr h="492964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Centre Hippique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2013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Accès</a:t>
                      </a:r>
                      <a:r>
                        <a:rPr lang="fr-FR" sz="1400" baseline="0" dirty="0" smtClean="0"/>
                        <a:t> au bâtiment, parking et cheminement.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134 000 € TTC</a:t>
                      </a:r>
                      <a:endParaRPr lang="fr-FR" sz="1400" dirty="0"/>
                    </a:p>
                  </a:txBody>
                  <a:tcPr/>
                </a:tc>
              </a:tr>
              <a:tr h="492964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AJ </a:t>
                      </a:r>
                      <a:r>
                        <a:rPr lang="fr-FR" sz="1400" dirty="0" err="1" smtClean="0"/>
                        <a:t>Mittelharth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2013-2014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Ascenseur, réaménagement de 2 chambres et de deux blocs sanitaires WC/douche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strike="noStrike" dirty="0" smtClean="0">
                          <a:solidFill>
                            <a:schemeClr val="tx1"/>
                          </a:solidFill>
                        </a:rPr>
                        <a:t>315 000 € TTC</a:t>
                      </a:r>
                      <a:endParaRPr lang="fr-FR" sz="14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95949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Théatre</a:t>
                      </a:r>
                      <a:r>
                        <a:rPr lang="fr-FR" sz="1400" dirty="0" smtClean="0"/>
                        <a:t> municipal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2015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Mise en conformité</a:t>
                      </a:r>
                      <a:r>
                        <a:rPr lang="fr-FR" sz="1400" baseline="0" dirty="0" smtClean="0"/>
                        <a:t> totale du bâtiment avec EPMR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strike="noStrike" dirty="0" smtClean="0">
                          <a:solidFill>
                            <a:schemeClr val="tx1"/>
                          </a:solidFill>
                        </a:rPr>
                        <a:t>531 500 € TTC</a:t>
                      </a:r>
                      <a:endParaRPr lang="fr-FR" sz="14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95949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Maison de la Jeunesse et de la Culture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2015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Mise en conformité</a:t>
                      </a:r>
                      <a:r>
                        <a:rPr lang="fr-FR" sz="1400" baseline="0" dirty="0" smtClean="0"/>
                        <a:t> totale du bâtiment avec EPMR</a:t>
                      </a:r>
                      <a:endParaRPr lang="fr-FR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strike="noStrike" dirty="0" smtClean="0">
                          <a:solidFill>
                            <a:schemeClr val="tx1"/>
                          </a:solidFill>
                        </a:rPr>
                        <a:t>425 800 € TTC</a:t>
                      </a:r>
                      <a:endParaRPr lang="fr-FR" sz="14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95949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Accueil</a:t>
                      </a:r>
                      <a:r>
                        <a:rPr lang="fr-FR" sz="1400" baseline="0" dirty="0" smtClean="0"/>
                        <a:t> des Villes de France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2015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Mise en conformité</a:t>
                      </a:r>
                      <a:r>
                        <a:rPr lang="fr-FR" sz="1400" baseline="0" dirty="0" smtClean="0"/>
                        <a:t> totale du bâtiment avec EPMR</a:t>
                      </a:r>
                      <a:endParaRPr lang="fr-FR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strike="noStrike" dirty="0" smtClean="0">
                          <a:solidFill>
                            <a:schemeClr val="tx1"/>
                          </a:solidFill>
                        </a:rPr>
                        <a:t>328 600</a:t>
                      </a:r>
                      <a:r>
                        <a:rPr lang="fr-FR" sz="1400" strike="noStrike" baseline="0" dirty="0" smtClean="0">
                          <a:solidFill>
                            <a:schemeClr val="tx1"/>
                          </a:solidFill>
                        </a:rPr>
                        <a:t> € TTC</a:t>
                      </a:r>
                      <a:endParaRPr lang="fr-FR" sz="14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28407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Ecole Maitrisienne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2016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Mise en conformité</a:t>
                      </a:r>
                      <a:r>
                        <a:rPr lang="fr-FR" sz="1400" baseline="0" dirty="0" smtClean="0"/>
                        <a:t> totale du bâtiment avec EPMR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strike="noStrike" dirty="0" smtClean="0">
                          <a:solidFill>
                            <a:schemeClr val="tx1"/>
                          </a:solidFill>
                        </a:rPr>
                        <a:t>302 988€ TTC</a:t>
                      </a:r>
                      <a:endParaRPr lang="fr-FR" sz="14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5327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Ecole Wickram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2016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Mise en conformité</a:t>
                      </a:r>
                      <a:r>
                        <a:rPr lang="fr-FR" sz="1400" baseline="0" dirty="0" smtClean="0"/>
                        <a:t> totale du bâtiment avec EPMR</a:t>
                      </a:r>
                      <a:endParaRPr lang="fr-FR" sz="1400" dirty="0" smtClean="0"/>
                    </a:p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strike="noStrike" dirty="0" smtClean="0">
                          <a:solidFill>
                            <a:schemeClr val="tx1"/>
                          </a:solidFill>
                        </a:rPr>
                        <a:t>271 790€ TTC</a:t>
                      </a:r>
                      <a:endParaRPr lang="fr-FR" sz="14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89015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Crèche Scheppler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2016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Mise en conformité</a:t>
                      </a:r>
                      <a:r>
                        <a:rPr lang="fr-FR" sz="1400" baseline="0" dirty="0" smtClean="0"/>
                        <a:t> totale du bâtiment (sas entrée et rampe )</a:t>
                      </a:r>
                      <a:endParaRPr lang="fr-FR" sz="1400" dirty="0" smtClean="0"/>
                    </a:p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strike="noStrike" dirty="0" smtClean="0">
                          <a:solidFill>
                            <a:schemeClr val="tx1"/>
                          </a:solidFill>
                        </a:rPr>
                        <a:t>279 931</a:t>
                      </a:r>
                      <a:r>
                        <a:rPr lang="fr-FR" sz="1400" strike="noStrike" baseline="0" dirty="0" smtClean="0">
                          <a:solidFill>
                            <a:schemeClr val="tx1"/>
                          </a:solidFill>
                        </a:rPr>
                        <a:t>€ TTC</a:t>
                      </a:r>
                      <a:endParaRPr lang="fr-FR" sz="14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re 1"/>
          <p:cNvSpPr txBox="1">
            <a:spLocks/>
          </p:cNvSpPr>
          <p:nvPr/>
        </p:nvSpPr>
        <p:spPr>
          <a:xfrm>
            <a:off x="571472" y="214290"/>
            <a:ext cx="8115328" cy="714380"/>
          </a:xfrm>
          <a:prstGeom prst="rect">
            <a:avLst/>
          </a:prstGeom>
        </p:spPr>
        <p:txBody>
          <a:bodyPr vert="horz" lIns="0" rIns="0" bIns="0" anchor="b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 smtClean="0"/>
              <a:t>Bilan de 2012 au 31/12/2016 – exemples de réalisations</a:t>
            </a:r>
            <a:endParaRPr lang="fr-F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853224"/>
          </a:xfrm>
        </p:spPr>
        <p:txBody>
          <a:bodyPr>
            <a:normAutofit/>
          </a:bodyPr>
          <a:lstStyle/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marL="393192" lvl="1" indent="0">
              <a:buNone/>
            </a:pPr>
            <a:endParaRPr lang="fr-FR" dirty="0" smtClean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354327"/>
              </p:ext>
            </p:extLst>
          </p:nvPr>
        </p:nvGraphicFramePr>
        <p:xfrm>
          <a:off x="1403648" y="95332"/>
          <a:ext cx="5904656" cy="5968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009"/>
                <a:gridCol w="1097256"/>
                <a:gridCol w="1860289"/>
                <a:gridCol w="1484102"/>
              </a:tblGrid>
              <a:tr h="826527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Etablissement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Année</a:t>
                      </a:r>
                      <a:r>
                        <a:rPr lang="fr-FR" sz="1400" baseline="0" dirty="0" smtClean="0"/>
                        <a:t> des travaux</a:t>
                      </a:r>
                      <a:endParaRPr lang="fr-FR" sz="1400" dirty="0" smtClean="0"/>
                    </a:p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Travaux</a:t>
                      </a:r>
                    </a:p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aseline="0" dirty="0" smtClean="0"/>
                        <a:t>c</a:t>
                      </a:r>
                      <a:r>
                        <a:rPr lang="fr-FR" sz="1400" dirty="0" smtClean="0"/>
                        <a:t>oûts Travaux</a:t>
                      </a:r>
                      <a:endParaRPr lang="fr-FR" sz="1400" dirty="0"/>
                    </a:p>
                  </a:txBody>
                  <a:tcPr/>
                </a:tc>
              </a:tr>
              <a:tr h="447702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Catherinettes 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2016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Mise</a:t>
                      </a:r>
                      <a:r>
                        <a:rPr lang="fr-FR" sz="1000" baseline="0" dirty="0" smtClean="0"/>
                        <a:t> en accessibilité totale. </a:t>
                      </a:r>
                    </a:p>
                    <a:p>
                      <a:r>
                        <a:rPr lang="fr-FR" sz="1000" baseline="0" dirty="0" smtClean="0"/>
                        <a:t>Entrée Sanitaires Circulations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120 184€ TTC</a:t>
                      </a:r>
                    </a:p>
                  </a:txBody>
                  <a:tcPr/>
                </a:tc>
              </a:tr>
              <a:tr h="61989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Bibliothèque Bel Flore</a:t>
                      </a:r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2016</a:t>
                      </a:r>
                    </a:p>
                    <a:p>
                      <a:endParaRPr lang="fr-FR" sz="1000" dirty="0" smtClean="0"/>
                    </a:p>
                    <a:p>
                      <a:endParaRPr lang="fr-FR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Mise</a:t>
                      </a:r>
                      <a:r>
                        <a:rPr lang="fr-FR" sz="1000" baseline="0" dirty="0" smtClean="0"/>
                        <a:t> en accessibilité totale. Circulations Sanitaires</a:t>
                      </a:r>
                      <a:endParaRPr lang="fr-FR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6 751€ TTC</a:t>
                      </a:r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Parking </a:t>
                      </a:r>
                      <a:r>
                        <a:rPr kumimoji="0" lang="fr-FR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Lacare</a:t>
                      </a:r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/>
                        <a:t>Mise</a:t>
                      </a:r>
                      <a:r>
                        <a:rPr lang="fr-FR" sz="1000" baseline="0" dirty="0" smtClean="0"/>
                        <a:t> en accessibilité totale. Signalétique Sanitaire Circulations verticale</a:t>
                      </a:r>
                      <a:endParaRPr lang="fr-FR" sz="1000" dirty="0" smtClean="0"/>
                    </a:p>
                    <a:p>
                      <a:pPr marL="0" algn="l" rtl="0" eaLnBrk="1" latinLnBrk="0" hangingPunct="1"/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54 067€ TTC</a:t>
                      </a:r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Maternelle Brant</a:t>
                      </a:r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/>
                        <a:t>Mise</a:t>
                      </a:r>
                      <a:r>
                        <a:rPr lang="fr-FR" sz="1000" baseline="0" dirty="0" smtClean="0"/>
                        <a:t> en accessibilité totale. Sanitaires Circulations horizontal Accès</a:t>
                      </a:r>
                      <a:endParaRPr lang="fr-FR" sz="1000" dirty="0" smtClean="0"/>
                    </a:p>
                    <a:p>
                      <a:pPr marL="0" algn="l" rtl="0" eaLnBrk="1" latinLnBrk="0" hangingPunct="1"/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51 265€ TTC</a:t>
                      </a:r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47702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Centre hippique</a:t>
                      </a:r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/>
                        <a:t>Mise</a:t>
                      </a:r>
                      <a:r>
                        <a:rPr lang="fr-FR" sz="1000" baseline="0" dirty="0" smtClean="0"/>
                        <a:t> en accessibilité totale. Rampe Parking Circulations</a:t>
                      </a:r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r>
                        <a:rPr kumimoji="0" lang="fr-FR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861</a:t>
                      </a:r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€ TTC</a:t>
                      </a:r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38494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 de Tir</a:t>
                      </a:r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/>
                        <a:t>Mise</a:t>
                      </a:r>
                      <a:r>
                        <a:rPr lang="fr-FR" sz="1000" baseline="0" dirty="0" smtClean="0"/>
                        <a:t> en accessibilité totale. Parking Accéder Circulations Sanitaires</a:t>
                      </a:r>
                      <a:endParaRPr kumimoji="0" lang="fr-FR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rtl="0" eaLnBrk="1" latinLnBrk="0" hangingPunct="1"/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27 732 € TTC</a:t>
                      </a:r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75509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Ecole Maitrisienne</a:t>
                      </a:r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Mise en conformité totale du bâtiment avec EPMR</a:t>
                      </a:r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302 988€ TTC</a:t>
                      </a:r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75509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Ecole Wickram</a:t>
                      </a:r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Mise en conformité totale du bâtiment avec EPMR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271 790€ TTC</a:t>
                      </a:r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50532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Crèche Scheppler</a:t>
                      </a:r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Mise en conformité totale du bâtiment (sas entrée et rampe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279 931€ TTC</a:t>
                      </a:r>
                      <a:endParaRPr kumimoji="0" lang="fr-FR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fr-FR" sz="3200" dirty="0" smtClean="0"/>
              <a:t> </a:t>
            </a:r>
            <a:br>
              <a:rPr lang="fr-FR" sz="3200" dirty="0" smtClean="0"/>
            </a:br>
            <a:endParaRPr lang="fr-FR" sz="3200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683568" y="5949280"/>
            <a:ext cx="8115328" cy="71438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 smtClean="0"/>
              <a:t>Investissement en 2016 : 1,74 M € TTC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167250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fr-FR" sz="3200" dirty="0" smtClean="0"/>
              <a:t>Synthèse des objectifs de l’</a:t>
            </a:r>
            <a:r>
              <a:rPr lang="fr-FR" sz="3200" dirty="0" err="1" smtClean="0"/>
              <a:t>Ad’Ap</a:t>
            </a:r>
            <a:r>
              <a:rPr lang="fr-FR" sz="3200" dirty="0" smtClean="0"/>
              <a:t> </a:t>
            </a:r>
            <a:br>
              <a:rPr lang="fr-FR" sz="3200" dirty="0" smtClean="0"/>
            </a:b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03512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fr-FR" sz="1800" dirty="0" smtClean="0"/>
          </a:p>
          <a:p>
            <a:pPr lvl="0">
              <a:buNone/>
            </a:pPr>
            <a:r>
              <a:rPr lang="fr-FR" sz="1800" dirty="0" smtClean="0">
                <a:solidFill>
                  <a:srgbClr val="62361E"/>
                </a:solidFill>
              </a:rPr>
              <a:t>Conformément au décret n°2014-1327 du 5 novembre 2014</a:t>
            </a:r>
            <a:r>
              <a:rPr lang="fr-FR" sz="1800" dirty="0">
                <a:solidFill>
                  <a:srgbClr val="62361E"/>
                </a:solidFill>
              </a:rPr>
              <a:t>, </a:t>
            </a:r>
            <a:r>
              <a:rPr lang="fr-FR" sz="1800" dirty="0" smtClean="0">
                <a:solidFill>
                  <a:srgbClr val="62361E"/>
                </a:solidFill>
              </a:rPr>
              <a:t>la Ville de Colmar a déposé le </a:t>
            </a:r>
            <a:r>
              <a:rPr lang="fr-FR" sz="1800" dirty="0">
                <a:solidFill>
                  <a:srgbClr val="62361E"/>
                </a:solidFill>
              </a:rPr>
              <a:t>27 septembre </a:t>
            </a:r>
            <a:r>
              <a:rPr lang="fr-FR" sz="1800" dirty="0" smtClean="0">
                <a:solidFill>
                  <a:srgbClr val="62361E"/>
                </a:solidFill>
              </a:rPr>
              <a:t>2015 un Agenda d’Accessibilité Programmé ( </a:t>
            </a:r>
            <a:r>
              <a:rPr lang="fr-FR" sz="1800" dirty="0" err="1" smtClean="0">
                <a:solidFill>
                  <a:srgbClr val="62361E"/>
                </a:solidFill>
              </a:rPr>
              <a:t>Ad’AP</a:t>
            </a:r>
            <a:r>
              <a:rPr lang="fr-FR" sz="1800" dirty="0" smtClean="0">
                <a:solidFill>
                  <a:srgbClr val="62361E"/>
                </a:solidFill>
              </a:rPr>
              <a:t>) global pour l’ensemble des ERP restant à traiter.</a:t>
            </a:r>
          </a:p>
          <a:p>
            <a:pPr>
              <a:buNone/>
            </a:pPr>
            <a:endParaRPr lang="fr-FR" sz="1800" b="1" dirty="0" smtClean="0">
              <a:solidFill>
                <a:srgbClr val="00B050"/>
              </a:solidFill>
              <a:latin typeface="+mj-lt"/>
            </a:endParaRPr>
          </a:p>
          <a:p>
            <a:pPr>
              <a:buNone/>
            </a:pPr>
            <a:r>
              <a:rPr lang="fr-FR" sz="1800" b="1" dirty="0" smtClean="0">
                <a:solidFill>
                  <a:srgbClr val="00B050"/>
                </a:solidFill>
                <a:latin typeface="+mj-lt"/>
              </a:rPr>
              <a:t>Cet </a:t>
            </a:r>
            <a:r>
              <a:rPr lang="fr-FR" sz="1800" b="1" dirty="0" err="1" smtClean="0">
                <a:solidFill>
                  <a:srgbClr val="00B050"/>
                </a:solidFill>
                <a:latin typeface="+mj-lt"/>
              </a:rPr>
              <a:t>Ad’ap</a:t>
            </a:r>
            <a:r>
              <a:rPr lang="fr-FR" sz="1800" b="1" dirty="0" smtClean="0">
                <a:solidFill>
                  <a:srgbClr val="00B050"/>
                </a:solidFill>
                <a:latin typeface="+mj-lt"/>
              </a:rPr>
              <a:t> est réparti sur 9 ans à compter de janvier 2016 de la manière suivante:</a:t>
            </a:r>
            <a:endParaRPr lang="fr-FR" dirty="0" smtClean="0"/>
          </a:p>
          <a:p>
            <a:pPr lvl="1"/>
            <a:endParaRPr lang="fr-FR" dirty="0" smtClean="0"/>
          </a:p>
          <a:p>
            <a:pPr marL="393192" lvl="1" indent="0">
              <a:buNone/>
            </a:pPr>
            <a:endParaRPr lang="fr-FR" dirty="0" smtClean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926036"/>
              </p:ext>
            </p:extLst>
          </p:nvPr>
        </p:nvGraphicFramePr>
        <p:xfrm>
          <a:off x="539552" y="3212976"/>
          <a:ext cx="6214122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5610"/>
                <a:gridCol w="1512168"/>
                <a:gridCol w="1152128"/>
                <a:gridCol w="1944216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Année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err="1" smtClean="0"/>
                        <a:t>Nbre</a:t>
                      </a:r>
                      <a:r>
                        <a:rPr lang="fr-FR" sz="1800" baseline="0" dirty="0" smtClean="0"/>
                        <a:t> des bâtiments mis en conformité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Cumul en</a:t>
                      </a:r>
                      <a:r>
                        <a:rPr lang="fr-FR" sz="1800" baseline="0" dirty="0" smtClean="0"/>
                        <a:t> nombre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% des bâtiments en conformité</a:t>
                      </a:r>
                      <a:endParaRPr lang="fr-FR" sz="1800" dirty="0"/>
                    </a:p>
                  </a:txBody>
                  <a:tcPr/>
                </a:tc>
              </a:tr>
              <a:tr h="257160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2016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33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80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62%</a:t>
                      </a:r>
                      <a:endParaRPr lang="fr-FR" dirty="0"/>
                    </a:p>
                  </a:txBody>
                  <a:tcPr/>
                </a:tc>
              </a:tr>
              <a:tr h="343272">
                <a:tc>
                  <a:txBody>
                    <a:bodyPr/>
                    <a:lstStyle/>
                    <a:p>
                      <a:r>
                        <a:rPr lang="fr-FR" sz="2000" b="1" dirty="0" smtClean="0">
                          <a:solidFill>
                            <a:srgbClr val="FF0000"/>
                          </a:solidFill>
                        </a:rPr>
                        <a:t>2017</a:t>
                      </a:r>
                      <a:endParaRPr lang="fr-FR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solidFill>
                            <a:srgbClr val="FF0000"/>
                          </a:solidFill>
                        </a:rPr>
                        <a:t>17</a:t>
                      </a:r>
                      <a:endParaRPr lang="fr-FR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solidFill>
                            <a:srgbClr val="FF0000"/>
                          </a:solidFill>
                        </a:rPr>
                        <a:t>103</a:t>
                      </a:r>
                      <a:endParaRPr lang="fr-FR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solidFill>
                            <a:srgbClr val="FF0000"/>
                          </a:solidFill>
                        </a:rPr>
                        <a:t>80%</a:t>
                      </a:r>
                      <a:endParaRPr lang="fr-FR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9168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2018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7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104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81%</a:t>
                      </a:r>
                      <a:endParaRPr lang="fr-FR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fr-FR" sz="1800" dirty="0" smtClean="0"/>
                        <a:t>2019 à 2024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25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/>
                        <a:t>129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100%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577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>
            <a:normAutofit/>
          </a:bodyPr>
          <a:lstStyle/>
          <a:p>
            <a:r>
              <a:rPr lang="fr-FR" sz="3200" dirty="0" smtClean="0"/>
              <a:t>Objectifs pour l’année 2017 et les années à venir </a:t>
            </a:r>
            <a:br>
              <a:rPr lang="fr-FR" sz="3200" dirty="0" smtClean="0"/>
            </a:b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799456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fr-FR" sz="1800" u="sng" dirty="0" smtClean="0">
              <a:solidFill>
                <a:srgbClr val="00B050"/>
              </a:solidFill>
            </a:endParaRPr>
          </a:p>
          <a:p>
            <a:pPr marL="393192" lvl="1" indent="0">
              <a:buNone/>
            </a:pPr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marL="393192" lvl="1" indent="0">
              <a:buNone/>
            </a:pPr>
            <a:endParaRPr lang="fr-FR" dirty="0" smtClean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707257"/>
              </p:ext>
            </p:extLst>
          </p:nvPr>
        </p:nvGraphicFramePr>
        <p:xfrm>
          <a:off x="683568" y="1784907"/>
          <a:ext cx="6282628" cy="4576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7971"/>
                <a:gridCol w="1782606"/>
                <a:gridCol w="2002051"/>
              </a:tblGrid>
              <a:tr h="583964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Etablissement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Travaux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Coûts Travaux</a:t>
                      </a:r>
                      <a:endParaRPr lang="fr-FR" sz="1400" dirty="0"/>
                    </a:p>
                  </a:txBody>
                  <a:tcPr/>
                </a:tc>
              </a:tr>
              <a:tr h="389868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Ecole Elémentaire</a:t>
                      </a:r>
                      <a:r>
                        <a:rPr lang="fr-FR" sz="1400" baseline="0" dirty="0" smtClean="0"/>
                        <a:t> Frank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Mise en conformité</a:t>
                      </a:r>
                      <a:r>
                        <a:rPr lang="fr-FR" sz="1400" baseline="0" dirty="0" smtClean="0"/>
                        <a:t> totale, Accès, circulations, ascenseur…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211 762 € TTC</a:t>
                      </a:r>
                    </a:p>
                  </a:txBody>
                  <a:tcPr/>
                </a:tc>
              </a:tr>
              <a:tr h="386866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Crèche</a:t>
                      </a:r>
                      <a:r>
                        <a:rPr lang="fr-FR" sz="1400" baseline="0" dirty="0" smtClean="0"/>
                        <a:t> Coty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Mise en conformité</a:t>
                      </a:r>
                      <a:r>
                        <a:rPr lang="fr-FR" sz="1400" baseline="0" dirty="0" smtClean="0"/>
                        <a:t> totale, circulations, EPMR..</a:t>
                      </a:r>
                      <a:endParaRPr lang="fr-FR" sz="1400" dirty="0" smtClean="0"/>
                    </a:p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51 754</a:t>
                      </a:r>
                      <a:r>
                        <a:rPr lang="fr-FR" sz="1400" baseline="0" dirty="0" smtClean="0"/>
                        <a:t>€ TTC</a:t>
                      </a:r>
                      <a:endParaRPr lang="fr-FR" sz="1400" dirty="0"/>
                    </a:p>
                  </a:txBody>
                  <a:tcPr/>
                </a:tc>
              </a:tr>
              <a:tr h="370971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Ecole Elémentaire Waltz I et II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/>
                        <a:t>Mise en conformité</a:t>
                      </a:r>
                      <a:r>
                        <a:rPr lang="fr-FR" sz="1400" baseline="0" dirty="0" smtClean="0"/>
                        <a:t> totale, sanitaires, circulations, Ascenseur…</a:t>
                      </a:r>
                      <a:endParaRPr lang="fr-FR" sz="1400" dirty="0" smtClean="0"/>
                    </a:p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256 459€ TTC</a:t>
                      </a:r>
                      <a:endParaRPr lang="fr-FR" sz="1400" dirty="0"/>
                    </a:p>
                  </a:txBody>
                  <a:tcPr/>
                </a:tc>
              </a:tr>
              <a:tr h="889785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Ecole Elémentaire Barres I et II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Mise en conformité totale, sanitaires, ascenseurs, circulations…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189 662€ TTC</a:t>
                      </a:r>
                      <a:endParaRPr kumimoji="0" lang="fr-FR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re 1"/>
          <p:cNvSpPr txBox="1">
            <a:spLocks/>
          </p:cNvSpPr>
          <p:nvPr/>
        </p:nvSpPr>
        <p:spPr>
          <a:xfrm>
            <a:off x="395536" y="1196752"/>
            <a:ext cx="8443664" cy="576064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noProof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Programme </a:t>
            </a:r>
            <a:r>
              <a:rPr lang="fr-FR" sz="3200" noProof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de travaux pour l’année 2017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9633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20757</TotalTime>
  <Words>1115</Words>
  <Application>Microsoft Office PowerPoint</Application>
  <PresentationFormat>Affichage à l'écran (4:3)</PresentationFormat>
  <Paragraphs>321</Paragraphs>
  <Slides>15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Débit</vt:lpstr>
      <vt:lpstr>Etat de l’accessibilité des Etablissements Recevant du Public  de la Ville de Colmar -  </vt:lpstr>
      <vt:lpstr>Actions menées depuis 2012</vt:lpstr>
      <vt:lpstr>Actions menées de 2012 à fin 2016</vt:lpstr>
      <vt:lpstr>Bilan des actions menées depuis 2012 – à fin 2016  Répartition par type de travaux</vt:lpstr>
      <vt:lpstr>Bilan des actions menées depuis 2012 –– à fin 2016 Répartition par affectation des bâtiments</vt:lpstr>
      <vt:lpstr>Présentation PowerPoint</vt:lpstr>
      <vt:lpstr>  </vt:lpstr>
      <vt:lpstr>Synthèse des objectifs de l’Ad’Ap  </vt:lpstr>
      <vt:lpstr>Objectifs pour l’année 2017 et les années à venir  </vt:lpstr>
      <vt:lpstr>Objectifs pour l’année 2017 et les années à venir  </vt:lpstr>
      <vt:lpstr>Objectifs pour l’année 2017 et les années à venir  </vt:lpstr>
      <vt:lpstr>Programme d’actions – établissements prioritaires</vt:lpstr>
      <vt:lpstr>Registre d’accessibilité</vt:lpstr>
      <vt:lpstr>Travaux hors programme de mise en accessibilité (Nouveaux équipements et réhabilitations complètes)</vt:lpstr>
      <vt:lpstr>Travaux hors programme de mise en accessibilité (Nouveaux équipements et réhabilitations complètes)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Etat de l’accessibilité des équipements recevant du public  de la Ville de Colmar - 14 mars 2012</dc:title>
  <dc:creator>Administrateur</dc:creator>
  <cp:lastModifiedBy>Joel VOEGELE</cp:lastModifiedBy>
  <cp:revision>206</cp:revision>
  <cp:lastPrinted>2016-10-03T06:46:13Z</cp:lastPrinted>
  <dcterms:created xsi:type="dcterms:W3CDTF">2012-03-11T13:03:00Z</dcterms:created>
  <dcterms:modified xsi:type="dcterms:W3CDTF">2017-09-14T07:13:20Z</dcterms:modified>
</cp:coreProperties>
</file>