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2"/>
  </p:handoutMasterIdLst>
  <p:sldIdLst>
    <p:sldId id="256" r:id="rId5"/>
    <p:sldId id="257" r:id="rId6"/>
    <p:sldId id="258" r:id="rId7"/>
    <p:sldId id="261" r:id="rId8"/>
    <p:sldId id="262" r:id="rId9"/>
    <p:sldId id="265" r:id="rId10"/>
    <p:sldId id="264" r:id="rId11"/>
  </p:sldIdLst>
  <p:sldSz cx="9144000" cy="6858000" type="screen4x3"/>
  <p:notesSz cx="6797675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F7E"/>
    <a:srgbClr val="2D2E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0936-6B2E-1E44-8704-53102FF02FA8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6D490-5E1A-B746-A0E7-B6B62E9AB6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343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88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377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979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87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84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458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076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81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85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227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796F8-CC8A-8247-B534-4406CC93258D}" type="datetimeFigureOut">
              <a:rPr lang="fr-FR" smtClean="0"/>
              <a:t>08/09/2017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216E8-5506-4949-80E2-174BB67E4E62}" type="slidenum">
              <a:rPr lang="fr-FR" smtClean="0"/>
              <a:t>‹N°›</a:t>
            </a:fld>
            <a:endParaRPr lang="fr-FR"/>
          </a:p>
        </p:txBody>
      </p:sp>
      <p:pic>
        <p:nvPicPr>
          <p:cNvPr id="2" name="Image 1" descr="masque_11.psd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0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0" y="1991763"/>
            <a:ext cx="9144000" cy="24573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solidFill>
                <a:srgbClr val="004F7E"/>
              </a:solidFill>
              <a:latin typeface="Geneva"/>
              <a:cs typeface="Geneva"/>
            </a:endParaRPr>
          </a:p>
          <a:p>
            <a:endParaRPr lang="fr-FR" dirty="0" smtClean="0">
              <a:solidFill>
                <a:srgbClr val="004F7E"/>
              </a:solidFill>
              <a:latin typeface="Geneva"/>
              <a:cs typeface="Geneva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4632" y="1228398"/>
            <a:ext cx="8100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fr-FR" altLang="fr-FR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fr-FR" alt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r>
              <a:rPr lang="fr-FR" alt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Agenda d’accessibilité programmée des lycées et CFA publics d’Alsace</a:t>
            </a:r>
          </a:p>
          <a:p>
            <a:pPr lvl="1" algn="ctr">
              <a:buFontTx/>
              <a:buNone/>
            </a:pPr>
            <a:endParaRPr lang="fr-FR" altLang="fr-F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buFontTx/>
              <a:buNone/>
            </a:pPr>
            <a:r>
              <a:rPr lang="fr-FR" alt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Commission Communale Consultative pour l’Accessibilité  Réunion </a:t>
            </a:r>
            <a:r>
              <a:rPr lang="fr-FR" alt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altLang="fr-FR" sz="2000" b="1" smtClean="0"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fr-FR" alt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septembre 2017- Colmar</a:t>
            </a:r>
            <a:endParaRPr lang="fr-FR" alt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5" y="609063"/>
            <a:ext cx="1402202" cy="137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35181"/>
            <a:ext cx="8229600" cy="1205345"/>
          </a:xfrm>
        </p:spPr>
        <p:txBody>
          <a:bodyPr/>
          <a:lstStyle/>
          <a:p>
            <a:r>
              <a:rPr lang="fr-FR" altLang="fr-FR" sz="3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3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 eaLnBrk="0" hangingPunct="0">
              <a:spcBef>
                <a:spcPts val="600"/>
              </a:spcBef>
              <a:buNone/>
              <a:defRPr/>
            </a:pP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 marL="0" lvl="1" indent="0" algn="just" eaLnBrk="0" hangingPunct="0">
              <a:spcBef>
                <a:spcPts val="600"/>
              </a:spcBef>
              <a:buNone/>
              <a:defRPr/>
            </a:pPr>
            <a:endParaRPr lang="fr-FR" sz="2200" dirty="0" smtClean="0">
              <a:latin typeface="Arial" pitchFamily="34" charset="0"/>
              <a:cs typeface="Arial" pitchFamily="34" charset="0"/>
            </a:endParaRPr>
          </a:p>
          <a:p>
            <a:pPr marL="342900" lvl="1" indent="-342900" algn="just" eaLnBrk="0" hangingPunct="0">
              <a:spcBef>
                <a:spcPts val="600"/>
              </a:spcBef>
              <a:buFontTx/>
              <a:buChar char="-"/>
              <a:defRPr/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La Région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a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déposé une demande d’approbation d’Agenda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d’Accessibilité programmée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le 25 septembre 2015 et obtenu une approbation par arrêté préfectoral le 7 décembre 2015.</a:t>
            </a: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 marL="342900" lvl="1" indent="-342900" algn="just" eaLnBrk="0" hangingPunct="0">
              <a:spcBef>
                <a:spcPts val="600"/>
              </a:spcBef>
              <a:buFontTx/>
              <a:buChar char="-"/>
              <a:defRPr/>
            </a:pPr>
            <a:endParaRPr lang="fr-FR" sz="2200" dirty="0" smtClean="0">
              <a:latin typeface="Arial" pitchFamily="34" charset="0"/>
              <a:cs typeface="Arial" pitchFamily="34" charset="0"/>
            </a:endParaRPr>
          </a:p>
          <a:p>
            <a:pPr marL="0" lvl="1" indent="0" algn="just" eaLnBrk="0" hangingPunct="0">
              <a:spcBef>
                <a:spcPts val="600"/>
              </a:spcBef>
              <a:buNone/>
              <a:defRPr/>
            </a:pP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 marL="342900" lvl="1" indent="-342900" algn="just" eaLnBrk="0" hangingPunct="0">
              <a:spcBef>
                <a:spcPts val="600"/>
              </a:spcBef>
              <a:buFontTx/>
              <a:buChar char="-"/>
              <a:defRPr/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Pour l’Alsace, le périmètre de l’</a:t>
            </a:r>
            <a:r>
              <a:rPr lang="fr-FR" sz="2200" dirty="0" err="1" smtClean="0">
                <a:latin typeface="Arial" pitchFamily="34" charset="0"/>
                <a:cs typeface="Arial" pitchFamily="34" charset="0"/>
              </a:rPr>
              <a:t>Ad’AP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intègre 408 bâtiments ERP pour les 74 Lycées et CFA publics (coût global estimé à 33 M€ TTC).</a:t>
            </a:r>
          </a:p>
          <a:p>
            <a:pPr marL="342900" lvl="1" indent="-342900" algn="just" eaLnBrk="0" hangingPunct="0">
              <a:spcBef>
                <a:spcPts val="600"/>
              </a:spcBef>
              <a:buFontTx/>
              <a:buChar char="-"/>
              <a:defRPr/>
            </a:pPr>
            <a:endParaRPr lang="fr-FR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55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sz="36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altLang="fr-FR" sz="36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altLang="fr-FR" sz="36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altLang="fr-FR" sz="3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situation pour les lycées de Colmar</a:t>
            </a:r>
            <a:endParaRPr lang="fr-FR" sz="36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FontTx/>
              <a:buNone/>
              <a:defRPr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342900" lvl="1" indent="-342900" fontAlgn="auto">
              <a:spcBef>
                <a:spcPts val="600"/>
              </a:spcBef>
              <a:spcAft>
                <a:spcPts val="0"/>
              </a:spcAft>
              <a:buFontTx/>
              <a:buChar char="-"/>
              <a:defRPr/>
            </a:pPr>
            <a:r>
              <a:rPr lang="fr-FR" sz="2200" dirty="0">
                <a:latin typeface="Arial" pitchFamily="34" charset="0"/>
                <a:cs typeface="Arial" pitchFamily="34" charset="0"/>
              </a:rPr>
              <a:t>2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 lycées sont intégrés à l’opération globale pour un montant estimé à 630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K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€ de travaux :</a:t>
            </a:r>
          </a:p>
          <a:p>
            <a:pPr marL="0" lvl="1" indent="0" fontAlgn="auto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FR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- Blaise Pascal (410K€);</a:t>
            </a:r>
          </a:p>
          <a:p>
            <a:pPr marL="0" lvl="1" indent="0" fontAlgn="auto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FR" sz="2200" dirty="0">
                <a:latin typeface="Arial" pitchFamily="34" charset="0"/>
                <a:cs typeface="Arial" pitchFamily="34" charset="0"/>
              </a:rPr>
              <a:t>	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- Camille Sée (220 K€).</a:t>
            </a:r>
          </a:p>
          <a:p>
            <a:pPr marL="0" lvl="1" indent="0" fontAlgn="auto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-"/>
              <a:defRPr/>
            </a:pPr>
            <a:r>
              <a:rPr lang="fr-FR" sz="22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lycées sont traités dans le cadre d’opérations de restructuration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ou de mise en conformité en cours :</a:t>
            </a: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 marL="0" lvl="1" indent="0" fontAlgn="auto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FR" sz="2200" dirty="0">
                <a:latin typeface="Arial" pitchFamily="34" charset="0"/>
                <a:cs typeface="Arial" pitchFamily="34" charset="0"/>
              </a:rPr>
              <a:t>	-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Auguste Bartholdi (16,8 M€</a:t>
            </a:r>
            <a:r>
              <a:rPr lang="fr-FR" sz="2200" dirty="0">
                <a:latin typeface="Arial" pitchFamily="34" charset="0"/>
                <a:cs typeface="Arial" pitchFamily="34" charset="0"/>
              </a:rPr>
              <a:t>);</a:t>
            </a:r>
          </a:p>
          <a:p>
            <a:pPr marL="0" lvl="1" indent="0" fontAlgn="auto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fr-FR" sz="2200" dirty="0">
                <a:latin typeface="Arial" pitchFamily="34" charset="0"/>
                <a:cs typeface="Arial" pitchFamily="34" charset="0"/>
              </a:rPr>
              <a:t>	- Martin Schongauer </a:t>
            </a:r>
            <a:r>
              <a:rPr lang="fr-FR" sz="2200" dirty="0" smtClean="0">
                <a:latin typeface="Arial" pitchFamily="34" charset="0"/>
                <a:cs typeface="Arial" pitchFamily="34" charset="0"/>
              </a:rPr>
              <a:t>(1,15 M€).</a:t>
            </a:r>
            <a:endParaRPr lang="fr-FR" sz="22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fr-FR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26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89708"/>
            <a:ext cx="8229600" cy="627929"/>
          </a:xfrm>
        </p:spPr>
        <p:txBody>
          <a:bodyPr/>
          <a:lstStyle/>
          <a:p>
            <a:r>
              <a:rPr lang="fr-FR" altLang="fr-FR" sz="3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Calendrier de mise en œuvre opérationnelle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05745"/>
          </a:xfrm>
        </p:spPr>
        <p:txBody>
          <a:bodyPr/>
          <a:lstStyle/>
          <a:p>
            <a:pPr algn="just"/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Fin décembre 2014, la SERS a été retenue en qualité de mandataire pour la réalisation de l’opération sur le périmètre des lycées du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Centre-Alsace (coût global estimé à 6,5 M€).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 marché de maîtrise d’œuvre a été attribué au Cabinet Archétype le 15 juillet 2015.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Les études d’avant-projet définitif pour les 17 lycées concernés ont été approuvées le 21 février 2017.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Premières mise en travaux en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2017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pour une fin d’opération en 2022.</a:t>
            </a:r>
          </a:p>
          <a:p>
            <a:endParaRPr lang="fr-FR" alt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3225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52054"/>
            <a:ext cx="8229600" cy="1039091"/>
          </a:xfrm>
        </p:spPr>
        <p:txBody>
          <a:bodyPr/>
          <a:lstStyle/>
          <a:p>
            <a:r>
              <a:rPr lang="fr-FR" altLang="fr-FR" sz="36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Echéances </a:t>
            </a:r>
            <a:r>
              <a:rPr lang="fr-FR" altLang="fr-FR" sz="3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lycées de Colmar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78182"/>
            <a:ext cx="8229600" cy="4468091"/>
          </a:xfrm>
        </p:spPr>
        <p:txBody>
          <a:bodyPr/>
          <a:lstStyle/>
          <a:p>
            <a:pPr marL="0" indent="0">
              <a:buNone/>
            </a:pP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Pour les 2 lycées intégrés à l’opération globale :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Camille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Sée :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2 bâtiments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concernés : réalisation des travaux en 2018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Blaise Pascal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bâtiments concernés : réalisation des travaux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 2021-2022, sauf pour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le gymnase du Pont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rouge actuellement en chantier et qui sera livré en 2018 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9154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5760" y="1123406"/>
            <a:ext cx="8321040" cy="5422867"/>
          </a:xfrm>
        </p:spPr>
        <p:txBody>
          <a:bodyPr/>
          <a:lstStyle/>
          <a:p>
            <a:pPr marL="0" indent="0">
              <a:buNone/>
            </a:pP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Pour les 2 lycées traités dans le cadre d’opérations 	spécifiques en cours : </a:t>
            </a:r>
          </a:p>
          <a:p>
            <a:pPr marL="0" indent="0">
              <a:buNone/>
            </a:pPr>
            <a:endParaRPr lang="fr-FR" altLang="fr-F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Martin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Schongauer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sur les 2 bâtiments concernés, un était conforme au 31 décembre 2014 (demi-pension), l’autre (externat) fait l’objet d’une opération de mise en conformité dont les travaux seront conduits en 2018 et 2019</a:t>
            </a:r>
            <a:endParaRPr lang="fr-FR" altLang="fr-F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alt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Auguste Bartholdi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sur les 5 bâtiments concernés, un a été rendu conforme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dès la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altLang="fr-FR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 tranche de travaux livrée en mai 2015 avec notamment la mise en place d’un ascenseur desservant l’ensemble du site.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Ensuite, deux bâtiments ont été rendus conforme lors de la livraison de la 2</a:t>
            </a:r>
            <a:r>
              <a:rPr lang="fr-FR" altLang="fr-FR" sz="2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 de travaux en août 2016. Les 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deux autres bâtiments 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seront accessibles à l’issue de la 3</a:t>
            </a:r>
            <a:r>
              <a:rPr lang="fr-FR" altLang="fr-FR" sz="2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altLang="fr-F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 livrable en 2018</a:t>
            </a:r>
            <a:r>
              <a:rPr lang="fr-FR" altLang="fr-FR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25059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32366" y="3244334"/>
            <a:ext cx="31373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8291029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_x00e9_gorie xmlns="506f16dd-a2ef-42d9-a5c2-a6457b18a0d8">Modèles</Cat_x00e9_gorie>
    <Application xmlns="506f16dd-a2ef-42d9-a5c2-a6457b18a0d8">Réserver des ressources</Appl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980B5281D8494FAC8F732251822B7E" ma:contentTypeVersion="6" ma:contentTypeDescription="Crée un document." ma:contentTypeScope="" ma:versionID="ebe64d9379b381d880b2c6f62f0d614b">
  <xsd:schema xmlns:xsd="http://www.w3.org/2001/XMLSchema" xmlns:xs="http://www.w3.org/2001/XMLSchema" xmlns:p="http://schemas.microsoft.com/office/2006/metadata/properties" xmlns:ns2="506f16dd-a2ef-42d9-a5c2-a6457b18a0d8" targetNamespace="http://schemas.microsoft.com/office/2006/metadata/properties" ma:root="true" ma:fieldsID="ea9ca496d743da8c6dd4099bb9a34028" ns2:_="">
    <xsd:import namespace="506f16dd-a2ef-42d9-a5c2-a6457b18a0d8"/>
    <xsd:element name="properties">
      <xsd:complexType>
        <xsd:sequence>
          <xsd:element name="documentManagement">
            <xsd:complexType>
              <xsd:all>
                <xsd:element ref="ns2:Cat_x00e9_gorie" minOccurs="0"/>
                <xsd:element ref="ns2:Appl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6f16dd-a2ef-42d9-a5c2-a6457b18a0d8" elementFormDefault="qualified">
    <xsd:import namespace="http://schemas.microsoft.com/office/2006/documentManagement/types"/>
    <xsd:import namespace="http://schemas.microsoft.com/office/infopath/2007/PartnerControls"/>
    <xsd:element name="Cat_x00e9_gorie" ma:index="8" nillable="true" ma:displayName="Catégorie" ma:default="Modèles" ma:format="RadioButtons" ma:internalName="Cat_x00e9_gorie">
      <xsd:simpleType>
        <xsd:restriction base="dms:Choice">
          <xsd:enumeration value="Modèles"/>
          <xsd:enumeration value="Charte graphique"/>
          <xsd:enumeration value="Applications métier"/>
        </xsd:restriction>
      </xsd:simpleType>
    </xsd:element>
    <xsd:element name="Application" ma:index="9" nillable="true" ma:displayName="Application" ma:format="RadioButtons" ma:internalName="Application">
      <xsd:simpleType>
        <xsd:restriction base="dms:Choice">
          <xsd:enumeration value="Visio"/>
          <xsd:enumeration value="Audio"/>
          <xsd:enumeration value="Ressourc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2253F-D078-451F-B47F-DC4D405795C3}">
  <ds:schemaRefs>
    <ds:schemaRef ds:uri="http://schemas.microsoft.com/office/2006/documentManagement/types"/>
    <ds:schemaRef ds:uri="http://purl.org/dc/elements/1.1/"/>
    <ds:schemaRef ds:uri="http://www.w3.org/XML/1998/namespace"/>
    <ds:schemaRef ds:uri="506f16dd-a2ef-42d9-a5c2-a6457b18a0d8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8557C8E-CABA-4898-A5A7-77DAA76F9B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EDA019-0FDF-494B-A0A5-5AEFBE77CF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6f16dd-a2ef-42d9-a5c2-a6457b18a0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189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Geneva</vt:lpstr>
      <vt:lpstr>Thème Office</vt:lpstr>
      <vt:lpstr>Présentation PowerPoint</vt:lpstr>
      <vt:lpstr> </vt:lpstr>
      <vt:lpstr> La situation pour les lycées de Colmar</vt:lpstr>
      <vt:lpstr>Calendrier de mise en œuvre opérationnelle</vt:lpstr>
      <vt:lpstr>Echéances pour les lycées de Colmar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Claudine HAAG</dc:creator>
  <cp:lastModifiedBy>BREBION Jean-Pascal</cp:lastModifiedBy>
  <cp:revision>53</cp:revision>
  <cp:lastPrinted>2017-04-03T09:36:39Z</cp:lastPrinted>
  <dcterms:created xsi:type="dcterms:W3CDTF">2016-01-07T16:53:45Z</dcterms:created>
  <dcterms:modified xsi:type="dcterms:W3CDTF">2017-09-08T13:18:09Z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0x0101002D980B5281D8494FAC8F732251822B7E</vt:lpwstr>
  </property>
  <property fmtid="{D5CDD505-2E9C-101B-9397-08002B2CF9AE}" pid="3" name="Type de doc">
    <vt:lpwstr>Charte graphique</vt:lpwstr>
  </property>
  <property fmtid="{D5CDD505-2E9C-101B-9397-08002B2CF9AE}" pid="4" name="Thématique">
    <vt:lpwstr>Charte graphique Grand Est</vt:lpwstr>
  </property>
  <property fmtid="{D5CDD505-2E9C-101B-9397-08002B2CF9AE}" pid="5" name="Application">
    <vt:lpwstr>Réserver des ressources</vt:lpwstr>
  </property>
</Properties>
</file>